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63" r:id="rId3"/>
    <p:sldId id="257" r:id="rId4"/>
    <p:sldId id="258" r:id="rId5"/>
    <p:sldId id="261" r:id="rId6"/>
    <p:sldId id="259" r:id="rId7"/>
    <p:sldId id="260" r:id="rId8"/>
    <p:sldId id="264" r:id="rId9"/>
    <p:sldId id="262" r:id="rId10"/>
    <p:sldId id="265" r:id="rId11"/>
    <p:sldId id="268" r:id="rId12"/>
    <p:sldId id="269" r:id="rId13"/>
    <p:sldId id="270" r:id="rId14"/>
    <p:sldId id="271" r:id="rId15"/>
    <p:sldId id="272" r:id="rId16"/>
    <p:sldId id="352" r:id="rId17"/>
    <p:sldId id="395" r:id="rId18"/>
    <p:sldId id="298" r:id="rId19"/>
    <p:sldId id="394" r:id="rId20"/>
    <p:sldId id="396" r:id="rId21"/>
    <p:sldId id="397" r:id="rId22"/>
    <p:sldId id="398" r:id="rId23"/>
    <p:sldId id="399" r:id="rId24"/>
    <p:sldId id="400" r:id="rId25"/>
    <p:sldId id="401" r:id="rId26"/>
    <p:sldId id="402" r:id="rId27"/>
    <p:sldId id="403" r:id="rId28"/>
    <p:sldId id="404" r:id="rId29"/>
    <p:sldId id="428" r:id="rId30"/>
    <p:sldId id="429" r:id="rId31"/>
    <p:sldId id="430" r:id="rId32"/>
    <p:sldId id="431" r:id="rId33"/>
    <p:sldId id="432" r:id="rId34"/>
    <p:sldId id="419" r:id="rId35"/>
    <p:sldId id="420" r:id="rId36"/>
    <p:sldId id="421" r:id="rId37"/>
    <p:sldId id="422" r:id="rId38"/>
    <p:sldId id="433" r:id="rId39"/>
    <p:sldId id="434" r:id="rId40"/>
    <p:sldId id="435" r:id="rId41"/>
    <p:sldId id="436" r:id="rId42"/>
    <p:sldId id="437" r:id="rId43"/>
    <p:sldId id="438" r:id="rId44"/>
    <p:sldId id="439" r:id="rId45"/>
    <p:sldId id="440" r:id="rId46"/>
    <p:sldId id="441" r:id="rId47"/>
    <p:sldId id="442" r:id="rId48"/>
    <p:sldId id="443" r:id="rId49"/>
    <p:sldId id="444" r:id="rId50"/>
    <p:sldId id="44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51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BBF868-FECA-4B19-B874-634B89B0B4E1}" type="datetimeFigureOut">
              <a:rPr lang="en-US" smtClean="0"/>
              <a:t>07/15/2020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FB503-1767-4C20-95E4-033B6F5C7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05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>
            <a:extLst>
              <a:ext uri="{FF2B5EF4-FFF2-40B4-BE49-F238E27FC236}">
                <a16:creationId xmlns:a16="http://schemas.microsoft.com/office/drawing/2014/main" id="{46B5777B-4F44-471F-A0C0-FD6EB05DABF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>
            <a:extLst>
              <a:ext uri="{FF2B5EF4-FFF2-40B4-BE49-F238E27FC236}">
                <a16:creationId xmlns:a16="http://schemas.microsoft.com/office/drawing/2014/main" id="{87089F84-47FA-4974-8EA7-3D22C7B81C6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453B4-711E-40B3-85DD-9951FA9E25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1C32958-4D2D-419D-9025-9AF242D21B59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>
            <a:extLst>
              <a:ext uri="{FF2B5EF4-FFF2-40B4-BE49-F238E27FC236}">
                <a16:creationId xmlns:a16="http://schemas.microsoft.com/office/drawing/2014/main" id="{2DC2F840-5F76-4B40-9D8A-9B4B5A558F5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>
            <a:extLst>
              <a:ext uri="{FF2B5EF4-FFF2-40B4-BE49-F238E27FC236}">
                <a16:creationId xmlns:a16="http://schemas.microsoft.com/office/drawing/2014/main" id="{304B8CB5-05EB-4228-BC2E-45A840AEA13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3BB6E-E6AB-483F-8DC6-BD646CFCF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883C298-EC35-4F06-8A69-EB722B0D92E5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31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B9BDE78C-D524-41AA-A192-93C4B99046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7D27D4-E295-4FEE-80F6-A4150E7A8285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32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170D7379-50DD-4305-8BF0-01B8547695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ADE05DFB-FD86-4D19-92AF-C3B4A9762E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8FCE1B6D-A7C5-4DF4-80BA-595E34377B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23A9BAB-F6BA-4F13-8E83-EB58A708377C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33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CB8AB626-DF8A-45AF-AE66-65FE56E061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978B26AA-85EE-4D9B-A350-5C3668DB52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F5032014-C646-4553-AE8B-2A5CA4C670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50C78328-C334-4B30-B923-54C8213D84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3EF7F-4D32-4EFC-8018-1FCC46D9A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75773F1-3A83-4BEF-8BBA-99B0CBE38CD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>
            <a:extLst>
              <a:ext uri="{FF2B5EF4-FFF2-40B4-BE49-F238E27FC236}">
                <a16:creationId xmlns:a16="http://schemas.microsoft.com/office/drawing/2014/main" id="{094AAD3D-8FEB-4254-BC40-6C2FAD16CC3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>
            <a:extLst>
              <a:ext uri="{FF2B5EF4-FFF2-40B4-BE49-F238E27FC236}">
                <a16:creationId xmlns:a16="http://schemas.microsoft.com/office/drawing/2014/main" id="{249C5AF0-552B-484F-A176-B3931AE51B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1E696-A1C0-4BC0-BD66-88347F86A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64F1BD1-6358-4178-9736-F10D6560525B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>
            <a:extLst>
              <a:ext uri="{FF2B5EF4-FFF2-40B4-BE49-F238E27FC236}">
                <a16:creationId xmlns:a16="http://schemas.microsoft.com/office/drawing/2014/main" id="{6E408AE5-9EA2-45C7-905B-CABA975B8B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>
            <a:extLst>
              <a:ext uri="{FF2B5EF4-FFF2-40B4-BE49-F238E27FC236}">
                <a16:creationId xmlns:a16="http://schemas.microsoft.com/office/drawing/2014/main" id="{18C4DC00-1C14-4457-A141-9A944D30D6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5623E-679C-4AFA-860F-9EE7C056E4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DBB098E-1CF6-4D8B-AC59-99AA7D8388EF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>
            <a:extLst>
              <a:ext uri="{FF2B5EF4-FFF2-40B4-BE49-F238E27FC236}">
                <a16:creationId xmlns:a16="http://schemas.microsoft.com/office/drawing/2014/main" id="{F243B1F6-D697-42BF-AE21-E01149E3E6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>
            <a:extLst>
              <a:ext uri="{FF2B5EF4-FFF2-40B4-BE49-F238E27FC236}">
                <a16:creationId xmlns:a16="http://schemas.microsoft.com/office/drawing/2014/main" id="{2CE68E87-6273-4628-8BA9-784E5A95B55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F0596-823E-4361-82E9-72ECBD294A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F95B18D-735F-40DF-854D-8FE94906624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24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>
            <a:extLst>
              <a:ext uri="{FF2B5EF4-FFF2-40B4-BE49-F238E27FC236}">
                <a16:creationId xmlns:a16="http://schemas.microsoft.com/office/drawing/2014/main" id="{ECC76FEF-1CAA-407B-B654-F98757E8D7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>
            <a:extLst>
              <a:ext uri="{FF2B5EF4-FFF2-40B4-BE49-F238E27FC236}">
                <a16:creationId xmlns:a16="http://schemas.microsoft.com/office/drawing/2014/main" id="{F361776C-B049-4A37-9AB6-37A11791D08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D6B26-0A7F-4DBC-BF38-68BD2FB56A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E8D01D7-2320-41E0-A6F9-B077909902EF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AE48BFA2-2C4C-4C5F-A84A-A54494889D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D9B1CB3-E040-4E36-8AD2-A6AD585B41B4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27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46CE1E53-0030-433B-B527-870F8D6A2D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D74AEAB1-E38B-4EDB-BA80-8211846349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2D02E84D-54F1-4040-850B-135150018F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390447E-F474-43F3-9E16-1D3A3325C2EE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E3DBAD8A-480F-44F3-BF9A-C3225B59B1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E4F23C6E-3521-4B9C-8B22-A5424C05B5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>
            <a:extLst>
              <a:ext uri="{FF2B5EF4-FFF2-40B4-BE49-F238E27FC236}">
                <a16:creationId xmlns:a16="http://schemas.microsoft.com/office/drawing/2014/main" id="{38789A22-0C3D-4317-A574-627F81D3640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>
            <a:extLst>
              <a:ext uri="{FF2B5EF4-FFF2-40B4-BE49-F238E27FC236}">
                <a16:creationId xmlns:a16="http://schemas.microsoft.com/office/drawing/2014/main" id="{844890AB-9554-4ABF-AB1A-4A434F73F3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Maximizes a margin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F79DE-D28D-41C0-9BAB-DE50148B5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13AEF34-5A85-4432-B0B2-B6BC16DE3CC3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30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8F20B-D59D-419B-8042-5148A75FF5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54A97-2F7D-4177-A07A-8EE60544E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7EB0D-C917-4FFD-8E51-E1B1576A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8FCE-1E30-4627-8436-ECAE1C2F31BE}" type="datetimeFigureOut">
              <a:rPr lang="en-US" smtClean="0"/>
              <a:t>07/15/2020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F56D6-3669-4CC8-B55F-013FC7637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E0ED6-C7AD-47E2-9790-06104468D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B0F8A-0EE4-482B-BC26-0D28D7D5D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07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AD2AA-E789-4ABE-BC44-54B24EA3C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F89D47-C304-4D64-B28E-E28617543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ABDAA-3A48-4D2E-848D-27F9AFA99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8FCE-1E30-4627-8436-ECAE1C2F31BE}" type="datetimeFigureOut">
              <a:rPr lang="en-US" smtClean="0"/>
              <a:t>07/15/2020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AC3BA-4A5B-43DC-9199-B4ED8B104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A775A-49D2-4A41-A83F-955BAC99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B0F8A-0EE4-482B-BC26-0D28D7D5D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72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FB66C8-E068-4CB9-AA44-8C85F20317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0F25C1-EED2-4C5A-B56B-520BFA17F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C1AB7-8944-4BFA-936A-D6C10AEBB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8FCE-1E30-4627-8436-ECAE1C2F31BE}" type="datetimeFigureOut">
              <a:rPr lang="en-US" smtClean="0"/>
              <a:t>07/15/2020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4ABE7-FE99-44BD-A366-42D9FF166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03E26-7F2A-4A50-BA1F-CDEFB9B88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B0F8A-0EE4-482B-BC26-0D28D7D5D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70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A6049-D0F5-4537-8371-DAA6B76D4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5DE46-D89F-414C-AD7F-E54210A81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C1DA4-C460-4872-8B7E-4EE90B611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8FCE-1E30-4627-8436-ECAE1C2F31BE}" type="datetimeFigureOut">
              <a:rPr lang="en-US" smtClean="0"/>
              <a:t>07/15/2020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47556-5E5C-43B3-94FC-5BF80E5C6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91156-89FF-4458-BDC4-B04110D92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B0F8A-0EE4-482B-BC26-0D28D7D5D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8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7DE10-DCAE-4D0F-949D-4777AFA3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87088-F496-4A68-AFAB-07DE16B20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05EEF-A2E0-477B-ACBE-57036EACC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8FCE-1E30-4627-8436-ECAE1C2F31BE}" type="datetimeFigureOut">
              <a:rPr lang="en-US" smtClean="0"/>
              <a:t>07/15/2020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6F21D-1CB2-4F96-B2C7-03C6690E9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63FD7-A65F-4588-A6FE-21495D7F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B0F8A-0EE4-482B-BC26-0D28D7D5D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65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27D8-1C13-47D8-8BA2-3A4A533B2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E0FC7-EAF8-4949-B676-A263DD2DF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7AD52-D2E7-482C-BF51-7D580D1A0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1E0308-B07C-45BC-8885-8AC488DAD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8FCE-1E30-4627-8436-ECAE1C2F31BE}" type="datetimeFigureOut">
              <a:rPr lang="en-US" smtClean="0"/>
              <a:t>07/15/2020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FFDBC-06A4-4F1A-B9C5-1EFBCC70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7CA67-C0EF-43FC-90DF-A05C6BCCD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B0F8A-0EE4-482B-BC26-0D28D7D5D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1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42A20-1B48-458B-89B9-A0762BBDA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2526E-0D04-4FAC-A562-F71418A10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4729C-004A-4241-8A6C-F6CDFDB6E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F1445C-B45F-4073-8C68-795C1E133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ED242D-02E6-4DFE-B4CF-B4655D9AE0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13D19E-6902-467F-9184-A37FD4FCF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8FCE-1E30-4627-8436-ECAE1C2F31BE}" type="datetimeFigureOut">
              <a:rPr lang="en-US" smtClean="0"/>
              <a:t>07/15/2020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885A2F-56EF-4B9B-A978-069AAB228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934366-D3BA-4756-B440-1020C4CF8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B0F8A-0EE4-482B-BC26-0D28D7D5D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74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9468C-82A4-4E02-9A43-7E8C0C6CB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8C84D5-62CB-4AA5-B8EA-7188F5B2E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8FCE-1E30-4627-8436-ECAE1C2F31BE}" type="datetimeFigureOut">
              <a:rPr lang="en-US" smtClean="0"/>
              <a:t>07/15/2020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93103-9BD8-4676-BE02-08AE64680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B2DC9-7805-4334-9CAC-F51B0FC0E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B0F8A-0EE4-482B-BC26-0D28D7D5D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75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75EF1-05B9-4641-8F92-40AD3081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8FCE-1E30-4627-8436-ECAE1C2F31BE}" type="datetimeFigureOut">
              <a:rPr lang="en-US" smtClean="0"/>
              <a:t>07/15/2020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B02660-B558-4707-B81F-151DA9E52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86F03-F0FC-44CB-A3AB-33DBB4DBA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B0F8A-0EE4-482B-BC26-0D28D7D5D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86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608BC-4AA2-4C49-BA1A-C9B736BA7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0AC82-4086-4E8E-A902-972E23452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F3324-2821-4CFC-A983-BE57E2F35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DEADE-D9EF-4D3A-BF8F-EEE785015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8FCE-1E30-4627-8436-ECAE1C2F31BE}" type="datetimeFigureOut">
              <a:rPr lang="en-US" smtClean="0"/>
              <a:t>07/15/2020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CB2EC-49F2-4935-BD78-27DCCD81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0E6060-E78A-466E-AC85-990B4369E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B0F8A-0EE4-482B-BC26-0D28D7D5D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30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E410-E3D0-4B45-96A1-28CC70D0F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D6696C-EA73-4D72-85B5-DDCA01D606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A556E-EFB1-4505-93E1-432789EE1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48C0E-7C0C-489D-8D63-37A8E832E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8FCE-1E30-4627-8436-ECAE1C2F31BE}" type="datetimeFigureOut">
              <a:rPr lang="en-US" smtClean="0"/>
              <a:t>07/15/2020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7F77F-4614-48BA-BB18-6DA95B6D8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800E4-AC37-4F73-91F1-8239A021C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B0F8A-0EE4-482B-BC26-0D28D7D5D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08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5B00B0-03C3-4E1F-B832-C3DD7AE9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9B526-FA42-4766-ACF7-032D3709E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23417-0608-45AC-85CD-B8D19ED146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38FCE-1E30-4627-8436-ECAE1C2F31BE}" type="datetimeFigureOut">
              <a:rPr lang="en-US" smtClean="0"/>
              <a:t>07/15/2020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F3BC6-EE9F-48F1-B8AC-DB3D274F3C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3E82D-DF0A-4BA6-8598-ADFEB7E28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B0F8A-0EE4-482B-BC26-0D28D7D5D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2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0F38E-E4DA-4585-9DED-528FE3F16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Metric/Machine Learning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FAFD7-B632-4D77-803C-09F88E221C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Kunlin</a:t>
            </a:r>
          </a:p>
        </p:txBody>
      </p:sp>
    </p:spTree>
    <p:extLst>
      <p:ext uri="{BB962C8B-B14F-4D97-AF65-F5344CB8AC3E}">
        <p14:creationId xmlns:p14="http://schemas.microsoft.com/office/powerpoint/2010/main" val="3174779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722EE1-528D-4A5B-AB77-6A438E8B888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943100" y="762000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b="1">
                <a:solidFill>
                  <a:schemeClr val="accent2"/>
                </a:solidFill>
              </a:rPr>
              <a:t>  Traditional Programming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 b="1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altLang="en-US" b="1">
                <a:solidFill>
                  <a:schemeClr val="accent2"/>
                </a:solidFill>
              </a:rPr>
              <a:t>  Machine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5B0651-8E6D-4BAC-90C1-88021210D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8700" y="1752600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3200"/>
              <a:t>Computer</a:t>
            </a:r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0456AF1D-1A73-46AE-91B4-D78FC5368FB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4300" y="22098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91476F42-FEF4-45A7-BD00-F118A340343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4300" y="28956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A25D9E8A-57AD-43ED-AC97-BB58D8406E0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05700" y="24384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EB51C6C7-1251-44D9-AE95-2F55AF934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1625" y="1844675"/>
            <a:ext cx="1041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3200"/>
              <a:t>Data</a:t>
            </a: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F59CD92F-D115-464F-811E-4576C0FF0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2514600"/>
            <a:ext cx="1739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3200"/>
              <a:t>Program</a:t>
            </a:r>
          </a:p>
        </p:txBody>
      </p:sp>
      <p:sp>
        <p:nvSpPr>
          <p:cNvPr id="11" name="Text Box 12">
            <a:extLst>
              <a:ext uri="{FF2B5EF4-FFF2-40B4-BE49-F238E27FC236}">
                <a16:creationId xmlns:a16="http://schemas.microsoft.com/office/drawing/2014/main" id="{4045E089-2951-4B39-B9B5-6CFB26FB3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7700" y="2133600"/>
            <a:ext cx="1401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3200"/>
              <a:t>Output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462F2D-25BB-467B-A703-7FAA76ABF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4900" y="4572000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3200"/>
              <a:t>Computer</a:t>
            </a:r>
          </a:p>
        </p:txBody>
      </p:sp>
      <p:sp>
        <p:nvSpPr>
          <p:cNvPr id="13" name="Line 20">
            <a:extLst>
              <a:ext uri="{FF2B5EF4-FFF2-40B4-BE49-F238E27FC236}">
                <a16:creationId xmlns:a16="http://schemas.microsoft.com/office/drawing/2014/main" id="{83AEEF17-D37C-4F2D-98E0-CD890E1BA4C2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0500" y="50292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Line 21">
            <a:extLst>
              <a:ext uri="{FF2B5EF4-FFF2-40B4-BE49-F238E27FC236}">
                <a16:creationId xmlns:a16="http://schemas.microsoft.com/office/drawing/2014/main" id="{6A310B67-B812-4E1F-BA7D-C75A078823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0500" y="57150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Line 22">
            <a:extLst>
              <a:ext uri="{FF2B5EF4-FFF2-40B4-BE49-F238E27FC236}">
                <a16:creationId xmlns:a16="http://schemas.microsoft.com/office/drawing/2014/main" id="{7B653EE6-4459-4B19-9860-AB343E7D1BF5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1900" y="52578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Text Box 23">
            <a:extLst>
              <a:ext uri="{FF2B5EF4-FFF2-40B4-BE49-F238E27FC236}">
                <a16:creationId xmlns:a16="http://schemas.microsoft.com/office/drawing/2014/main" id="{A836B3B9-7A0D-4D97-BDAD-60E4006E5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825" y="4664075"/>
            <a:ext cx="1041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3200"/>
              <a:t>Data</a:t>
            </a:r>
          </a:p>
        </p:txBody>
      </p:sp>
      <p:sp>
        <p:nvSpPr>
          <p:cNvPr id="17" name="Text Box 24">
            <a:extLst>
              <a:ext uri="{FF2B5EF4-FFF2-40B4-BE49-F238E27FC236}">
                <a16:creationId xmlns:a16="http://schemas.microsoft.com/office/drawing/2014/main" id="{2B6F3070-B8F9-4BF4-BAC9-82E9346A2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2700" y="5410200"/>
            <a:ext cx="1401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3200"/>
              <a:t>Output</a:t>
            </a:r>
          </a:p>
        </p:txBody>
      </p:sp>
      <p:sp>
        <p:nvSpPr>
          <p:cNvPr id="18" name="Text Box 25">
            <a:extLst>
              <a:ext uri="{FF2B5EF4-FFF2-40B4-BE49-F238E27FC236}">
                <a16:creationId xmlns:a16="http://schemas.microsoft.com/office/drawing/2014/main" id="{E60A4803-53F9-47D8-B645-DB7EF23B9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3900" y="4953000"/>
            <a:ext cx="1739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320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487278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8CEC3DBD-D09B-4563-8D3C-E7B9FF1DE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chemeClr val="accent2"/>
                </a:solidFill>
              </a:rPr>
              <a:t>ML in a Nutshell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F6E52AB6-517A-4300-9CA5-774790AF01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Tens of thousands of machine learning algorithms</a:t>
            </a:r>
          </a:p>
          <a:p>
            <a:r>
              <a:rPr lang="en-US" altLang="en-US" dirty="0"/>
              <a:t>Hundreds new every year</a:t>
            </a:r>
          </a:p>
          <a:p>
            <a:r>
              <a:rPr lang="en-US" altLang="en-US" dirty="0"/>
              <a:t>Every machine learning algorithm has three components:</a:t>
            </a:r>
          </a:p>
          <a:p>
            <a:pPr lvl="1"/>
            <a:r>
              <a:rPr lang="en-US" altLang="en-US" b="1" dirty="0"/>
              <a:t>Representation</a:t>
            </a:r>
          </a:p>
          <a:p>
            <a:pPr lvl="1"/>
            <a:r>
              <a:rPr lang="en-US" altLang="en-US" b="1" dirty="0"/>
              <a:t>Evaluation</a:t>
            </a:r>
          </a:p>
          <a:p>
            <a:pPr lvl="1"/>
            <a:r>
              <a:rPr lang="en-US" altLang="en-US" b="1" dirty="0"/>
              <a:t>Optimization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27DF9F51-3B89-4F66-B692-6C0F11C021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chemeClr val="accent2"/>
                </a:solidFill>
              </a:rPr>
              <a:t>Representation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A859FD49-674E-44F1-B9B3-85EA58154F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Decision trees</a:t>
            </a:r>
          </a:p>
          <a:p>
            <a:pPr>
              <a:lnSpc>
                <a:spcPct val="90000"/>
              </a:lnSpc>
            </a:pPr>
            <a:r>
              <a:rPr lang="en-US" altLang="en-US"/>
              <a:t>Sets of rules / Logic programs</a:t>
            </a:r>
          </a:p>
          <a:p>
            <a:pPr>
              <a:lnSpc>
                <a:spcPct val="90000"/>
              </a:lnSpc>
            </a:pPr>
            <a:r>
              <a:rPr lang="en-US" altLang="en-US"/>
              <a:t>Instances</a:t>
            </a:r>
          </a:p>
          <a:p>
            <a:pPr>
              <a:lnSpc>
                <a:spcPct val="90000"/>
              </a:lnSpc>
            </a:pPr>
            <a:r>
              <a:rPr lang="en-US" altLang="en-US"/>
              <a:t>Graphical models (Bayes/Markov nets)</a:t>
            </a:r>
          </a:p>
          <a:p>
            <a:pPr>
              <a:lnSpc>
                <a:spcPct val="90000"/>
              </a:lnSpc>
            </a:pPr>
            <a:r>
              <a:rPr lang="en-US" altLang="en-US"/>
              <a:t>Neural networks</a:t>
            </a:r>
          </a:p>
          <a:p>
            <a:pPr>
              <a:lnSpc>
                <a:spcPct val="90000"/>
              </a:lnSpc>
            </a:pPr>
            <a:r>
              <a:rPr lang="en-US" altLang="en-US"/>
              <a:t>Support vector machines</a:t>
            </a:r>
          </a:p>
          <a:p>
            <a:pPr>
              <a:lnSpc>
                <a:spcPct val="90000"/>
              </a:lnSpc>
            </a:pPr>
            <a:r>
              <a:rPr lang="en-US" altLang="en-US"/>
              <a:t>Model ensembles</a:t>
            </a:r>
          </a:p>
          <a:p>
            <a:pPr>
              <a:lnSpc>
                <a:spcPct val="90000"/>
              </a:lnSpc>
            </a:pPr>
            <a:r>
              <a:rPr lang="en-US" altLang="en-US"/>
              <a:t>Etc.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9B4817EA-C12F-4349-9BCD-94A2E3A7A4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chemeClr val="accent2"/>
                </a:solidFill>
              </a:rPr>
              <a:t>Evaluation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3CBB53D3-2A92-43CF-BB6C-85891C4287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altLang="en-US"/>
              <a:t>Accuracy</a:t>
            </a:r>
          </a:p>
          <a:p>
            <a:pPr>
              <a:lnSpc>
                <a:spcPct val="80000"/>
              </a:lnSpc>
            </a:pPr>
            <a:r>
              <a:rPr lang="en-US" altLang="en-US"/>
              <a:t>Precision and recall</a:t>
            </a:r>
          </a:p>
          <a:p>
            <a:pPr>
              <a:lnSpc>
                <a:spcPct val="80000"/>
              </a:lnSpc>
            </a:pPr>
            <a:r>
              <a:rPr lang="en-US" altLang="en-US"/>
              <a:t>Squared error</a:t>
            </a:r>
          </a:p>
          <a:p>
            <a:pPr>
              <a:lnSpc>
                <a:spcPct val="80000"/>
              </a:lnSpc>
            </a:pPr>
            <a:r>
              <a:rPr lang="en-US" altLang="en-US"/>
              <a:t>Likelihood</a:t>
            </a:r>
          </a:p>
          <a:p>
            <a:pPr>
              <a:lnSpc>
                <a:spcPct val="80000"/>
              </a:lnSpc>
            </a:pPr>
            <a:r>
              <a:rPr lang="en-US" altLang="en-US"/>
              <a:t>Posterior probability</a:t>
            </a:r>
          </a:p>
          <a:p>
            <a:pPr>
              <a:lnSpc>
                <a:spcPct val="80000"/>
              </a:lnSpc>
            </a:pPr>
            <a:r>
              <a:rPr lang="en-US" altLang="en-US"/>
              <a:t>Cost / Utility</a:t>
            </a:r>
          </a:p>
          <a:p>
            <a:pPr>
              <a:lnSpc>
                <a:spcPct val="80000"/>
              </a:lnSpc>
            </a:pPr>
            <a:r>
              <a:rPr lang="en-US" altLang="en-US"/>
              <a:t>Margin</a:t>
            </a:r>
          </a:p>
          <a:p>
            <a:pPr>
              <a:lnSpc>
                <a:spcPct val="80000"/>
              </a:lnSpc>
            </a:pPr>
            <a:r>
              <a:rPr lang="en-US" altLang="en-US"/>
              <a:t>Entropy</a:t>
            </a:r>
          </a:p>
          <a:p>
            <a:pPr>
              <a:lnSpc>
                <a:spcPct val="80000"/>
              </a:lnSpc>
            </a:pPr>
            <a:r>
              <a:rPr lang="en-US" altLang="en-US"/>
              <a:t>K-L divergence</a:t>
            </a:r>
          </a:p>
          <a:p>
            <a:pPr>
              <a:lnSpc>
                <a:spcPct val="80000"/>
              </a:lnSpc>
            </a:pPr>
            <a:r>
              <a:rPr lang="en-US" altLang="en-US"/>
              <a:t>Etc.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7E655CE0-C3ED-4A0C-A925-754F171321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chemeClr val="accent2"/>
                </a:solidFill>
              </a:rPr>
              <a:t>Optimization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5CCBE0F2-E39F-41D1-B6C7-56D5DD1FDB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Combinatorial optimization</a:t>
            </a:r>
          </a:p>
          <a:p>
            <a:pPr lvl="1"/>
            <a:r>
              <a:rPr lang="en-US" altLang="en-US"/>
              <a:t>E.g.: Greedy search</a:t>
            </a:r>
          </a:p>
          <a:p>
            <a:r>
              <a:rPr lang="en-US" altLang="en-US"/>
              <a:t>Convex optimization</a:t>
            </a:r>
          </a:p>
          <a:p>
            <a:pPr lvl="1"/>
            <a:r>
              <a:rPr lang="en-US" altLang="en-US"/>
              <a:t>E.g.: Gradient descent</a:t>
            </a:r>
          </a:p>
          <a:p>
            <a:r>
              <a:rPr lang="en-US" altLang="en-US"/>
              <a:t>Constrained optimization</a:t>
            </a:r>
          </a:p>
          <a:p>
            <a:pPr lvl="1"/>
            <a:r>
              <a:rPr lang="en-US" altLang="en-US"/>
              <a:t>E.g.: Linear programming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8CEC3DBD-D09B-4563-8D3C-E7B9FF1DE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chemeClr val="accent2"/>
                </a:solidFill>
              </a:rPr>
              <a:t>ML in a Nutshell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F6E52AB6-517A-4300-9CA5-774790AF01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Tens of thousands of machine learning algorithms</a:t>
            </a:r>
          </a:p>
          <a:p>
            <a:r>
              <a:rPr lang="en-US" altLang="en-US" dirty="0"/>
              <a:t>Hundreds new every year</a:t>
            </a:r>
          </a:p>
          <a:p>
            <a:r>
              <a:rPr lang="en-US" altLang="en-US" dirty="0"/>
              <a:t>Every machine learning algorithm has three components:</a:t>
            </a:r>
          </a:p>
          <a:p>
            <a:pPr lvl="1"/>
            <a:r>
              <a:rPr lang="en-US" altLang="en-US" b="1" dirty="0"/>
              <a:t>Representation</a:t>
            </a:r>
          </a:p>
          <a:p>
            <a:pPr lvl="1"/>
            <a:r>
              <a:rPr lang="en-US" altLang="en-US" b="1" dirty="0"/>
              <a:t>Evaluation</a:t>
            </a:r>
          </a:p>
          <a:p>
            <a:pPr lvl="1"/>
            <a:r>
              <a:rPr lang="en-US" altLang="en-US" b="1" dirty="0"/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1704001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5731A5EA-AE3A-4AD5-B3E5-D6B1BB4A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D6FAAAF7-89AA-4F9D-8E34-622A2024F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49156" name="Picture 2" descr="C:\Users\hays\Desktop\143 Computer Vision\slides\07\machine_learning_spectrum.png">
            <a:extLst>
              <a:ext uri="{FF2B5EF4-FFF2-40B4-BE49-F238E27FC236}">
                <a16:creationId xmlns:a16="http://schemas.microsoft.com/office/drawing/2014/main" id="{867B89A7-E3AC-4247-9753-4FF17C900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8600"/>
            <a:ext cx="9144000" cy="648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5E94845B-3C95-4F4B-A018-51C248F50ADE}"/>
              </a:ext>
            </a:extLst>
          </p:cNvPr>
          <p:cNvSpPr/>
          <p:nvPr/>
        </p:nvSpPr>
        <p:spPr>
          <a:xfrm>
            <a:off x="6781800" y="2667000"/>
            <a:ext cx="3048000" cy="1295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3C8A-A3EA-452F-9455-58B0055C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1AF44-0440-4A2B-893B-465B261CE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E05AA-E780-4CB9-880D-879A54231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24" y="1615865"/>
            <a:ext cx="8550952" cy="509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57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A6D57F69-17C3-496C-8406-6D8ED5208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29802-CE6C-4E3B-B7C9-C5560F447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644"/>
            <a:ext cx="8229600" cy="47244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K-means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Iteratively re-assign points to the nearest cluster center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Agglomerative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Start with each point as its own cluster and iteratively merge the closest clusters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Mean-shift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Estimate modes of </a:t>
            </a:r>
            <a:r>
              <a:rPr lang="en-US" dirty="0" err="1"/>
              <a:t>pdf</a:t>
            </a:r>
            <a:endParaRPr lang="en-US" dirty="0"/>
          </a:p>
          <a:p>
            <a:pPr>
              <a:buFont typeface="Arial" charset="0"/>
              <a:buChar char="•"/>
              <a:defRPr/>
            </a:pPr>
            <a:r>
              <a:rPr lang="en-US" dirty="0"/>
              <a:t>Spectral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Split the nodes in a graph based on assigned links with similarity weights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C32AB7-BC10-4157-B352-AB2A6DE3F756}"/>
              </a:ext>
            </a:extLst>
          </p:cNvPr>
          <p:cNvSpPr txBox="1"/>
          <p:nvPr/>
        </p:nvSpPr>
        <p:spPr>
          <a:xfrm>
            <a:off x="3352800" y="5715000"/>
            <a:ext cx="5486400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" charset="0"/>
                <a:cs typeface="Arial" charset="0"/>
              </a:rPr>
              <a:t>As we go down this chart, the clustering strategies have more tendency to transitively group points even if they are not nearby in feature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0FC06F4A-79AA-4C34-9A25-AFBE704E3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51203" name="Content Placeholder 2">
            <a:extLst>
              <a:ext uri="{FF2B5EF4-FFF2-40B4-BE49-F238E27FC236}">
                <a16:creationId xmlns:a16="http://schemas.microsoft.com/office/drawing/2014/main" id="{A000643C-1F60-44DF-8B57-84318F9BD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51204" name="Picture 2" descr="C:\Users\hays\Desktop\143 Computer Vision\slides\07\machine_learning_spectrum.png">
            <a:extLst>
              <a:ext uri="{FF2B5EF4-FFF2-40B4-BE49-F238E27FC236}">
                <a16:creationId xmlns:a16="http://schemas.microsoft.com/office/drawing/2014/main" id="{05E05F6A-0A0B-467A-87DC-A49F8EEEB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8600"/>
            <a:ext cx="9144000" cy="648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2B787C63-F7AE-44DC-9BD5-D52EB863EF1C}"/>
              </a:ext>
            </a:extLst>
          </p:cNvPr>
          <p:cNvSpPr/>
          <p:nvPr/>
        </p:nvSpPr>
        <p:spPr>
          <a:xfrm>
            <a:off x="2819400" y="2667000"/>
            <a:ext cx="3048000" cy="1295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0E9F8-459F-4C98-A591-EDF988A05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learnt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DF78B-9CDB-4EB3-B886-DE7C5A60D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00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7CF75D1B-30EC-4A0A-B1BB-B3D90E6D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machine learning framework</a:t>
            </a:r>
          </a:p>
        </p:txBody>
      </p:sp>
      <p:sp>
        <p:nvSpPr>
          <p:cNvPr id="52227" name="Content Placeholder 2">
            <a:extLst>
              <a:ext uri="{FF2B5EF4-FFF2-40B4-BE49-F238E27FC236}">
                <a16:creationId xmlns:a16="http://schemas.microsoft.com/office/drawing/2014/main" id="{00F40AFD-E33A-4377-90E3-DE73794D1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981201"/>
            <a:ext cx="8229600" cy="4144963"/>
          </a:xfrm>
        </p:spPr>
        <p:txBody>
          <a:bodyPr/>
          <a:lstStyle/>
          <a:p>
            <a:r>
              <a:rPr lang="en-US" altLang="en-US" sz="2400"/>
              <a:t>Apply a prediction function to a feature representation of the image to get the desired output:</a:t>
            </a:r>
            <a:br>
              <a:rPr lang="en-US" altLang="en-US" sz="2400"/>
            </a:br>
            <a:endParaRPr lang="en-US" altLang="en-US" sz="2400"/>
          </a:p>
          <a:p>
            <a:pPr>
              <a:buFontTx/>
              <a:buNone/>
            </a:pPr>
            <a:r>
              <a:rPr lang="en-US" altLang="en-US" sz="2400">
                <a:solidFill>
                  <a:srgbClr val="0000FF"/>
                </a:solidFill>
              </a:rPr>
              <a:t>			</a:t>
            </a:r>
            <a:r>
              <a:rPr lang="en-US" altLang="en-US" sz="6000">
                <a:solidFill>
                  <a:srgbClr val="0000FF"/>
                </a:solidFill>
              </a:rPr>
              <a:t>f(    ) = “apple”</a:t>
            </a:r>
          </a:p>
          <a:p>
            <a:pPr>
              <a:buFontTx/>
              <a:buNone/>
            </a:pPr>
            <a:r>
              <a:rPr lang="en-US" altLang="en-US" sz="6000">
                <a:solidFill>
                  <a:srgbClr val="0000FF"/>
                </a:solidFill>
              </a:rPr>
              <a:t>			f(    ) = “tomato”</a:t>
            </a:r>
          </a:p>
          <a:p>
            <a:pPr>
              <a:buFontTx/>
              <a:buNone/>
            </a:pPr>
            <a:r>
              <a:rPr lang="en-US" altLang="en-US" sz="6000">
                <a:solidFill>
                  <a:srgbClr val="0000FF"/>
                </a:solidFill>
              </a:rPr>
              <a:t>			f(    ) = “cow”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</p:txBody>
      </p:sp>
      <p:pic>
        <p:nvPicPr>
          <p:cNvPr id="52228" name="Picture 2">
            <a:extLst>
              <a:ext uri="{FF2B5EF4-FFF2-40B4-BE49-F238E27FC236}">
                <a16:creationId xmlns:a16="http://schemas.microsoft.com/office/drawing/2014/main" id="{8C6A554C-8CC0-4110-826B-0A37807BC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505200"/>
            <a:ext cx="7620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3">
            <a:extLst>
              <a:ext uri="{FF2B5EF4-FFF2-40B4-BE49-F238E27FC236}">
                <a16:creationId xmlns:a16="http://schemas.microsoft.com/office/drawing/2014/main" id="{EAE74F13-50AD-4133-929E-D1E0E2004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572000"/>
            <a:ext cx="774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4">
            <a:extLst>
              <a:ext uri="{FF2B5EF4-FFF2-40B4-BE49-F238E27FC236}">
                <a16:creationId xmlns:a16="http://schemas.microsoft.com/office/drawing/2014/main" id="{D3C10CB5-EB8E-4CAE-B3B2-95EF64F89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715000"/>
            <a:ext cx="774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D5D905-789B-4355-940A-3576321C7D09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16026AAC-FD96-4F96-A392-6E14FA516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machine learning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A7DAE-DC0F-41F5-AB51-2A6C227D9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600201"/>
            <a:ext cx="8610600" cy="4525963"/>
          </a:xfrm>
        </p:spPr>
        <p:txBody>
          <a:bodyPr>
            <a:normAutofit lnSpcReduction="10000"/>
          </a:bodyPr>
          <a:lstStyle/>
          <a:p>
            <a:pPr algn="ctr">
              <a:buFontTx/>
              <a:buNone/>
            </a:pPr>
            <a:r>
              <a:rPr lang="en-US" altLang="en-US" sz="6000">
                <a:solidFill>
                  <a:srgbClr val="0000FF"/>
                </a:solidFill>
              </a:rPr>
              <a:t>y = f(</a:t>
            </a:r>
            <a:r>
              <a:rPr lang="en-US" altLang="en-US" sz="6000" b="1">
                <a:solidFill>
                  <a:srgbClr val="0000FF"/>
                </a:solidFill>
              </a:rPr>
              <a:t>x</a:t>
            </a:r>
            <a:r>
              <a:rPr lang="en-US" altLang="en-US" sz="6000">
                <a:solidFill>
                  <a:srgbClr val="0000FF"/>
                </a:solidFill>
              </a:rPr>
              <a:t>)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br>
              <a:rPr lang="en-US" altLang="en-US"/>
            </a:br>
            <a:endParaRPr lang="en-US" altLang="en-US"/>
          </a:p>
          <a:p>
            <a:r>
              <a:rPr lang="en-US" altLang="en-US" sz="2400" b="1"/>
              <a:t>Training: </a:t>
            </a:r>
            <a:r>
              <a:rPr lang="en-US" altLang="en-US" sz="2400"/>
              <a:t>given a </a:t>
            </a:r>
            <a:r>
              <a:rPr lang="en-US" altLang="en-US" sz="2400" i="1"/>
              <a:t>training set </a:t>
            </a:r>
            <a:r>
              <a:rPr lang="en-US" altLang="en-US" sz="2400"/>
              <a:t>of labeled examples</a:t>
            </a:r>
            <a:r>
              <a:rPr lang="en-US" altLang="en-US" sz="2400" i="1"/>
              <a:t> </a:t>
            </a:r>
            <a:r>
              <a:rPr lang="en-US" altLang="en-US" sz="2400">
                <a:solidFill>
                  <a:srgbClr val="0000FF"/>
                </a:solidFill>
              </a:rPr>
              <a:t>{(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 baseline="-25000">
                <a:solidFill>
                  <a:srgbClr val="0000FF"/>
                </a:solidFill>
              </a:rPr>
              <a:t>1</a:t>
            </a:r>
            <a:r>
              <a:rPr lang="en-US" altLang="en-US" sz="2400">
                <a:solidFill>
                  <a:srgbClr val="0000FF"/>
                </a:solidFill>
              </a:rPr>
              <a:t>,y</a:t>
            </a:r>
            <a:r>
              <a:rPr lang="en-US" altLang="en-US" sz="2400" baseline="-25000">
                <a:solidFill>
                  <a:srgbClr val="0000FF"/>
                </a:solidFill>
              </a:rPr>
              <a:t>1</a:t>
            </a:r>
            <a:r>
              <a:rPr lang="en-US" altLang="en-US" sz="2400">
                <a:solidFill>
                  <a:srgbClr val="0000FF"/>
                </a:solidFill>
              </a:rPr>
              <a:t>), …, (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 baseline="-25000">
                <a:solidFill>
                  <a:srgbClr val="0000FF"/>
                </a:solidFill>
              </a:rPr>
              <a:t>N</a:t>
            </a:r>
            <a:r>
              <a:rPr lang="en-US" altLang="en-US" sz="2400">
                <a:solidFill>
                  <a:srgbClr val="0000FF"/>
                </a:solidFill>
              </a:rPr>
              <a:t>,y</a:t>
            </a:r>
            <a:r>
              <a:rPr lang="en-US" altLang="en-US" sz="2400" baseline="-25000">
                <a:solidFill>
                  <a:srgbClr val="0000FF"/>
                </a:solidFill>
              </a:rPr>
              <a:t>N</a:t>
            </a:r>
            <a:r>
              <a:rPr lang="en-US" altLang="en-US" sz="2400">
                <a:solidFill>
                  <a:srgbClr val="0000FF"/>
                </a:solidFill>
              </a:rPr>
              <a:t>)}</a:t>
            </a:r>
            <a:r>
              <a:rPr lang="en-US" altLang="en-US" sz="2400"/>
              <a:t>, estimate the prediction function </a:t>
            </a:r>
            <a:r>
              <a:rPr lang="en-US" altLang="en-US" sz="2400">
                <a:solidFill>
                  <a:srgbClr val="0000FF"/>
                </a:solidFill>
              </a:rPr>
              <a:t>f </a:t>
            </a:r>
            <a:r>
              <a:rPr lang="en-US" altLang="en-US" sz="2400"/>
              <a:t>by minimizing the prediction error on the training set</a:t>
            </a:r>
          </a:p>
          <a:p>
            <a:r>
              <a:rPr lang="en-US" altLang="en-US" sz="2400" b="1"/>
              <a:t>Testing:</a:t>
            </a:r>
            <a:r>
              <a:rPr lang="en-US" altLang="en-US" sz="2400"/>
              <a:t> apply </a:t>
            </a:r>
            <a:r>
              <a:rPr lang="en-US" altLang="en-US" sz="2400">
                <a:solidFill>
                  <a:srgbClr val="0000FF"/>
                </a:solidFill>
              </a:rPr>
              <a:t>f</a:t>
            </a:r>
            <a:r>
              <a:rPr lang="en-US" altLang="en-US" sz="2400"/>
              <a:t> to a never before seen </a:t>
            </a:r>
            <a:r>
              <a:rPr lang="en-US" altLang="en-US" sz="2400" i="1"/>
              <a:t>test example</a:t>
            </a:r>
            <a:r>
              <a:rPr lang="en-US" altLang="en-US" sz="2400"/>
              <a:t> 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/>
              <a:t> and output the predicted value </a:t>
            </a:r>
            <a:r>
              <a:rPr lang="en-US" altLang="en-US" sz="2400">
                <a:solidFill>
                  <a:srgbClr val="0000FF"/>
                </a:solidFill>
              </a:rPr>
              <a:t>y = f(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194F08A-8995-4496-B285-5DAC52D50977}"/>
              </a:ext>
            </a:extLst>
          </p:cNvPr>
          <p:cNvCxnSpPr/>
          <p:nvPr/>
        </p:nvCxnSpPr>
        <p:spPr>
          <a:xfrm rot="5400000" flipH="1" flipV="1">
            <a:off x="4764088" y="2933700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4FEC73-6D17-4068-AD03-7693AA0B645F}"/>
              </a:ext>
            </a:extLst>
          </p:cNvPr>
          <p:cNvCxnSpPr/>
          <p:nvPr/>
        </p:nvCxnSpPr>
        <p:spPr>
          <a:xfrm rot="5400000" flipH="1" flipV="1">
            <a:off x="5905501" y="2933701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A8BE30-39CF-4B1E-B9A1-9A1D473E22A6}"/>
              </a:ext>
            </a:extLst>
          </p:cNvPr>
          <p:cNvCxnSpPr/>
          <p:nvPr/>
        </p:nvCxnSpPr>
        <p:spPr>
          <a:xfrm rot="10800000">
            <a:off x="6858000" y="2590800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>
            <a:extLst>
              <a:ext uri="{FF2B5EF4-FFF2-40B4-BE49-F238E27FC236}">
                <a16:creationId xmlns:a16="http://schemas.microsoft.com/office/drawing/2014/main" id="{649D8895-6CDC-4FC7-807D-AFFE3603C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7100" y="3276600"/>
            <a:ext cx="82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>
            <a:extLst>
              <a:ext uri="{FF2B5EF4-FFF2-40B4-BE49-F238E27FC236}">
                <a16:creationId xmlns:a16="http://schemas.microsoft.com/office/drawing/2014/main" id="{A4ED7B09-FCE2-4279-AFDF-E662455B3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6700" y="3276601"/>
            <a:ext cx="1892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prediction function</a:t>
            </a:r>
          </a:p>
        </p:txBody>
      </p:sp>
      <p:sp>
        <p:nvSpPr>
          <p:cNvPr id="53257" name="TextBox 10">
            <a:extLst>
              <a:ext uri="{FF2B5EF4-FFF2-40B4-BE49-F238E27FC236}">
                <a16:creationId xmlns:a16="http://schemas.microsoft.com/office/drawing/2014/main" id="{1A11EDF4-DC3A-44EC-87F2-F3FCCC164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3100" y="3276601"/>
            <a:ext cx="1511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Image feature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40A8E5-1D1B-4C67-B435-88F6D494095F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3F8C1E4-F4F2-4E12-971A-BFAA9086A481}"/>
              </a:ext>
            </a:extLst>
          </p:cNvPr>
          <p:cNvSpPr/>
          <p:nvPr/>
        </p:nvSpPr>
        <p:spPr>
          <a:xfrm>
            <a:off x="88392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Prediction</a:t>
            </a:r>
          </a:p>
        </p:txBody>
      </p:sp>
      <p:sp>
        <p:nvSpPr>
          <p:cNvPr id="54275" name="Title 1">
            <a:extLst>
              <a:ext uri="{FF2B5EF4-FFF2-40B4-BE49-F238E27FC236}">
                <a16:creationId xmlns:a16="http://schemas.microsoft.com/office/drawing/2014/main" id="{A3E3E33B-5D0A-4401-8AD8-D76BF575B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792163"/>
          </a:xfrm>
        </p:spPr>
        <p:txBody>
          <a:bodyPr/>
          <a:lstStyle/>
          <a:p>
            <a:r>
              <a:rPr lang="en-US" altLang="en-US"/>
              <a:t>Steps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5499CE-933B-4F64-9622-EB1E3F35D2C1}"/>
              </a:ext>
            </a:extLst>
          </p:cNvPr>
          <p:cNvSpPr/>
          <p:nvPr/>
        </p:nvSpPr>
        <p:spPr>
          <a:xfrm>
            <a:off x="6781800" y="990600"/>
            <a:ext cx="1600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Training Labels</a:t>
            </a:r>
          </a:p>
        </p:txBody>
      </p:sp>
      <p:grpSp>
        <p:nvGrpSpPr>
          <p:cNvPr id="54277" name="Group 12">
            <a:extLst>
              <a:ext uri="{FF2B5EF4-FFF2-40B4-BE49-F238E27FC236}">
                <a16:creationId xmlns:a16="http://schemas.microsoft.com/office/drawing/2014/main" id="{842229D3-EFD1-47F9-B96D-9957CA9904BF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1570038"/>
            <a:ext cx="2438400" cy="3078162"/>
            <a:chOff x="228600" y="1417320"/>
            <a:chExt cx="2438400" cy="2849880"/>
          </a:xfrm>
        </p:grpSpPr>
        <p:sp>
          <p:nvSpPr>
            <p:cNvPr id="54296" name="TextBox 7">
              <a:extLst>
                <a:ext uri="{FF2B5EF4-FFF2-40B4-BE49-F238E27FC236}">
                  <a16:creationId xmlns:a16="http://schemas.microsoft.com/office/drawing/2014/main" id="{AE53A078-DF6A-4698-A8C1-948CD02FAB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1417320"/>
              <a:ext cx="1828800" cy="769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Training Images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F7666BE-6290-4664-8CE3-6224A054E32C}"/>
                </a:ext>
              </a:extLst>
            </p:cNvPr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1C6EFA-D50A-45FB-A6E4-3956248792A5}"/>
              </a:ext>
            </a:extLst>
          </p:cNvPr>
          <p:cNvSpPr/>
          <p:nvPr/>
        </p:nvSpPr>
        <p:spPr>
          <a:xfrm>
            <a:off x="6934200" y="2438400"/>
            <a:ext cx="1371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54279" name="TextBox 13">
            <a:extLst>
              <a:ext uri="{FF2B5EF4-FFF2-40B4-BE49-F238E27FC236}">
                <a16:creationId xmlns:a16="http://schemas.microsoft.com/office/drawing/2014/main" id="{D88A414E-668D-4AC0-85A7-AEBFD4C058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6450" y="838201"/>
            <a:ext cx="1581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AA34461-B2E1-4A29-BBF3-6BE641CFB811}"/>
              </a:ext>
            </a:extLst>
          </p:cNvPr>
          <p:cNvSpPr/>
          <p:nvPr/>
        </p:nvSpPr>
        <p:spPr>
          <a:xfrm>
            <a:off x="4724400" y="2438400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BD416775-A76F-4277-BB15-8AB38EE55165}"/>
              </a:ext>
            </a:extLst>
          </p:cNvPr>
          <p:cNvSpPr/>
          <p:nvPr/>
        </p:nvSpPr>
        <p:spPr>
          <a:xfrm>
            <a:off x="41148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0C7ED45-1933-49E7-80D4-94EED68E7F0C}"/>
              </a:ext>
            </a:extLst>
          </p:cNvPr>
          <p:cNvSpPr/>
          <p:nvPr/>
        </p:nvSpPr>
        <p:spPr>
          <a:xfrm>
            <a:off x="63246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AFE5BD6-D6EB-485A-ADDA-1A7666B751F1}"/>
              </a:ext>
            </a:extLst>
          </p:cNvPr>
          <p:cNvSpPr/>
          <p:nvPr/>
        </p:nvSpPr>
        <p:spPr>
          <a:xfrm rot="5400000">
            <a:off x="7345363" y="19812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2DD63A3-7CE9-4AFD-9C6B-6F4115985FFE}"/>
              </a:ext>
            </a:extLst>
          </p:cNvPr>
          <p:cNvSpPr/>
          <p:nvPr/>
        </p:nvSpPr>
        <p:spPr>
          <a:xfrm>
            <a:off x="42672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3B1C170-0131-4964-A279-3A6AD4964697}"/>
              </a:ext>
            </a:extLst>
          </p:cNvPr>
          <p:cNvSpPr/>
          <p:nvPr/>
        </p:nvSpPr>
        <p:spPr>
          <a:xfrm>
            <a:off x="3657600" y="5867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254" name="TextBox 20">
            <a:extLst>
              <a:ext uri="{FF2B5EF4-FFF2-40B4-BE49-F238E27FC236}">
                <a16:creationId xmlns:a16="http://schemas.microsoft.com/office/drawing/2014/main" id="{35C83330-F937-40F1-8BBB-75278837F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714" y="4800601"/>
            <a:ext cx="1436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00"/>
                </a:solidFill>
              </a:rPr>
              <a:t>Testing</a:t>
            </a:r>
          </a:p>
        </p:txBody>
      </p:sp>
      <p:sp>
        <p:nvSpPr>
          <p:cNvPr id="10255" name="TextBox 21">
            <a:extLst>
              <a:ext uri="{FF2B5EF4-FFF2-40B4-BE49-F238E27FC236}">
                <a16:creationId xmlns:a16="http://schemas.microsoft.com/office/drawing/2014/main" id="{F8B769AA-05EA-418B-A0FA-E0E0F7EF8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6396038"/>
            <a:ext cx="1689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Test Image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6FB54C09-6BAF-44C1-8B04-4CA60D954A03}"/>
              </a:ext>
            </a:extLst>
          </p:cNvPr>
          <p:cNvSpPr/>
          <p:nvPr/>
        </p:nvSpPr>
        <p:spPr>
          <a:xfrm>
            <a:off x="83820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0DAA9E3-8EC7-443B-8DD7-EE7F40C95924}"/>
              </a:ext>
            </a:extLst>
          </p:cNvPr>
          <p:cNvSpPr/>
          <p:nvPr/>
        </p:nvSpPr>
        <p:spPr>
          <a:xfrm>
            <a:off x="9067800" y="2438400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2B8E0EC-012B-4539-92A0-1A95EB13B000}"/>
              </a:ext>
            </a:extLst>
          </p:cNvPr>
          <p:cNvSpPr/>
          <p:nvPr/>
        </p:nvSpPr>
        <p:spPr>
          <a:xfrm>
            <a:off x="67056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D47B40E3-7ED6-41C1-B527-0D94A012E2EE}"/>
              </a:ext>
            </a:extLst>
          </p:cNvPr>
          <p:cNvSpPr/>
          <p:nvPr/>
        </p:nvSpPr>
        <p:spPr>
          <a:xfrm>
            <a:off x="6096000" y="5867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51806F-0E4C-4B61-9D5B-7F6647F28112}"/>
              </a:ext>
            </a:extLst>
          </p:cNvPr>
          <p:cNvSpPr txBox="1"/>
          <p:nvPr/>
        </p:nvSpPr>
        <p:spPr>
          <a:xfrm>
            <a:off x="7848600" y="6581776"/>
            <a:ext cx="28194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 and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FF49B65C-0E32-49E0-A9E6-FB0DD941D11D}"/>
              </a:ext>
            </a:extLst>
          </p:cNvPr>
          <p:cNvSpPr/>
          <p:nvPr/>
        </p:nvSpPr>
        <p:spPr>
          <a:xfrm>
            <a:off x="8458200" y="5867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4294" name="Picture 2">
            <a:extLst>
              <a:ext uri="{FF2B5EF4-FFF2-40B4-BE49-F238E27FC236}">
                <a16:creationId xmlns:a16="http://schemas.microsoft.com/office/drawing/2014/main" id="{8BE41667-4E12-43D8-84CB-C223573F5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2438400"/>
            <a:ext cx="22383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1" name="Picture 1">
            <a:extLst>
              <a:ext uri="{FF2B5EF4-FFF2-40B4-BE49-F238E27FC236}">
                <a16:creationId xmlns:a16="http://schemas.microsoft.com/office/drawing/2014/main" id="{137754BB-9F8F-4E0E-96EA-F6A34384A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638800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0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0254" grpId="0"/>
      <p:bldP spid="10255" grpId="0"/>
      <p:bldP spid="23" grpId="0" animBg="1"/>
      <p:bldP spid="24" grpId="0" animBg="1"/>
      <p:bldP spid="25" grpId="0" animBg="1"/>
      <p:bldP spid="26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FC891321-79F7-4C2D-AD71-DA9AF6B68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E2E19-B1DC-4B53-8608-7447E82CD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/>
              <a:t>Raw pixels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r>
              <a:rPr lang="en-US" altLang="en-US"/>
              <a:t>Histograms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GIST descriptors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r>
              <a:rPr lang="en-US" altLang="en-US"/>
              <a:t>…</a:t>
            </a:r>
          </a:p>
        </p:txBody>
      </p:sp>
      <p:pic>
        <p:nvPicPr>
          <p:cNvPr id="4" name="Picture 2" descr="C:\Documents and Settings\Derek Hoiem\My Documents\Classes\Spring10 - Computer Vision\figs\child_in_field.png">
            <a:extLst>
              <a:ext uri="{FF2B5EF4-FFF2-40B4-BE49-F238E27FC236}">
                <a16:creationId xmlns:a16="http://schemas.microsoft.com/office/drawing/2014/main" id="{1DB10352-5E84-4925-B1F2-FD0EFB43D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64" y="2043114"/>
            <a:ext cx="2446337" cy="16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35F765F-4831-4392-AD6F-A7862C16E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12444" r="33333" b="43111"/>
          <a:stretch>
            <a:fillRect/>
          </a:stretch>
        </p:blipFill>
        <p:spPr bwMode="auto">
          <a:xfrm>
            <a:off x="8305801" y="1981200"/>
            <a:ext cx="20796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2" descr="0681_gist_photoshopped">
            <a:extLst>
              <a:ext uri="{FF2B5EF4-FFF2-40B4-BE49-F238E27FC236}">
                <a16:creationId xmlns:a16="http://schemas.microsoft.com/office/drawing/2014/main" id="{E23A1575-ECF7-4812-AF1C-85652281F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038600"/>
            <a:ext cx="22415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A34EFD2-010C-4788-B26C-096181C3E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038600"/>
            <a:ext cx="238918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5712C2-498C-4484-979E-EF1FEC95F1E3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81442212-C13E-46A9-8508-9A09DA5B9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Classifiers: Nearest neighbor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A20E3-3E84-4C88-9CFF-98BE6A740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4495801"/>
            <a:ext cx="8686800" cy="1325563"/>
          </a:xfrm>
        </p:spPr>
        <p:txBody>
          <a:bodyPr>
            <a:normAutofit fontScale="70000" lnSpcReduction="20000"/>
          </a:bodyPr>
          <a:lstStyle/>
          <a:p>
            <a:pPr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f(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  <a:r>
              <a:rPr lang="en-US" altLang="en-US">
                <a:solidFill>
                  <a:srgbClr val="0000FF"/>
                </a:solidFill>
              </a:rPr>
              <a:t>) = label of the training example nearest to 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</a:p>
          <a:p>
            <a:endParaRPr lang="en-US" altLang="en-US" sz="2400"/>
          </a:p>
          <a:p>
            <a:r>
              <a:rPr lang="en-US" altLang="en-US" sz="2400"/>
              <a:t>All we need is a distance function for our inputs</a:t>
            </a:r>
          </a:p>
          <a:p>
            <a:r>
              <a:rPr lang="en-US" altLang="en-US" sz="2400"/>
              <a:t>No training required!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F4007-035A-4416-AC7F-33B6CC1B4E8D}"/>
              </a:ext>
            </a:extLst>
          </p:cNvPr>
          <p:cNvSpPr/>
          <p:nvPr/>
        </p:nvSpPr>
        <p:spPr>
          <a:xfrm>
            <a:off x="3733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61526B-F31C-4CA0-A210-78091F1EF473}"/>
              </a:ext>
            </a:extLst>
          </p:cNvPr>
          <p:cNvSpPr/>
          <p:nvPr/>
        </p:nvSpPr>
        <p:spPr>
          <a:xfrm>
            <a:off x="4267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1ADB0B-053F-4027-872C-2C5EF36041D7}"/>
              </a:ext>
            </a:extLst>
          </p:cNvPr>
          <p:cNvSpPr/>
          <p:nvPr/>
        </p:nvSpPr>
        <p:spPr>
          <a:xfrm>
            <a:off x="4800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B4EA61-9A62-4131-9906-30CAD4AB4427}"/>
              </a:ext>
            </a:extLst>
          </p:cNvPr>
          <p:cNvSpPr/>
          <p:nvPr/>
        </p:nvSpPr>
        <p:spPr>
          <a:xfrm>
            <a:off x="3886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6F6B34-DB3C-4B38-A96C-EEACBB16007C}"/>
              </a:ext>
            </a:extLst>
          </p:cNvPr>
          <p:cNvSpPr/>
          <p:nvPr/>
        </p:nvSpPr>
        <p:spPr>
          <a:xfrm>
            <a:off x="5257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824E35-F819-425B-9DDB-F7E7EE609766}"/>
              </a:ext>
            </a:extLst>
          </p:cNvPr>
          <p:cNvSpPr/>
          <p:nvPr/>
        </p:nvSpPr>
        <p:spPr>
          <a:xfrm>
            <a:off x="5105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6309A16-6941-4100-AF3F-67D7525C85A5}"/>
              </a:ext>
            </a:extLst>
          </p:cNvPr>
          <p:cNvSpPr/>
          <p:nvPr/>
        </p:nvSpPr>
        <p:spPr>
          <a:xfrm>
            <a:off x="7315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8A68ACB-CACC-4BDE-A4DD-B651863765F0}"/>
              </a:ext>
            </a:extLst>
          </p:cNvPr>
          <p:cNvSpPr/>
          <p:nvPr/>
        </p:nvSpPr>
        <p:spPr>
          <a:xfrm>
            <a:off x="6553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F9239E-9A12-453C-BEA9-57F083D570C8}"/>
              </a:ext>
            </a:extLst>
          </p:cNvPr>
          <p:cNvSpPr/>
          <p:nvPr/>
        </p:nvSpPr>
        <p:spPr>
          <a:xfrm>
            <a:off x="7315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D1D397-B036-41FD-BD45-999F6F119594}"/>
              </a:ext>
            </a:extLst>
          </p:cNvPr>
          <p:cNvSpPr/>
          <p:nvPr/>
        </p:nvSpPr>
        <p:spPr>
          <a:xfrm>
            <a:off x="6400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324FA1-56B4-4D82-9D17-0338D38D654F}"/>
              </a:ext>
            </a:extLst>
          </p:cNvPr>
          <p:cNvSpPr/>
          <p:nvPr/>
        </p:nvSpPr>
        <p:spPr>
          <a:xfrm>
            <a:off x="6781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4D0C35-4D5B-4D9B-BBF2-C8DE1F9FE9F1}"/>
              </a:ext>
            </a:extLst>
          </p:cNvPr>
          <p:cNvSpPr/>
          <p:nvPr/>
        </p:nvSpPr>
        <p:spPr>
          <a:xfrm>
            <a:off x="6400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1A8552-57C8-47C7-B84C-3A6CC9FF02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35200"/>
            <a:ext cx="1066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Test example</a:t>
            </a:r>
          </a:p>
        </p:txBody>
      </p:sp>
      <p:sp>
        <p:nvSpPr>
          <p:cNvPr id="56337" name="TextBox 18">
            <a:extLst>
              <a:ext uri="{FF2B5EF4-FFF2-40B4-BE49-F238E27FC236}">
                <a16:creationId xmlns:a16="http://schemas.microsoft.com/office/drawing/2014/main" id="{CA891732-A42F-4D11-89F2-B8D225D7C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286001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FF"/>
                </a:solidFill>
              </a:rPr>
              <a:t>Training examples from class 1</a:t>
            </a:r>
          </a:p>
        </p:txBody>
      </p:sp>
      <p:sp>
        <p:nvSpPr>
          <p:cNvPr id="56338" name="TextBox 19">
            <a:extLst>
              <a:ext uri="{FF2B5EF4-FFF2-40B4-BE49-F238E27FC236}">
                <a16:creationId xmlns:a16="http://schemas.microsoft.com/office/drawing/2014/main" id="{A722B726-6453-4771-A58D-6DB9ACB57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2133601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Training examples from class 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1A6ED2-114A-41A8-A803-70D19607BEB4}"/>
              </a:ext>
            </a:extLst>
          </p:cNvPr>
          <p:cNvCxnSpPr/>
          <p:nvPr/>
        </p:nvCxnSpPr>
        <p:spPr>
          <a:xfrm rot="16200000" flipV="1">
            <a:off x="4876800" y="2057400"/>
            <a:ext cx="381000" cy="228600"/>
          </a:xfrm>
          <a:prstGeom prst="straightConnector1">
            <a:avLst/>
          </a:prstGeom>
          <a:ln w="25400">
            <a:solidFill>
              <a:srgbClr val="0000FF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>
            <a:extLst>
              <a:ext uri="{FF2B5EF4-FFF2-40B4-BE49-F238E27FC236}">
                <a16:creationId xmlns:a16="http://schemas.microsoft.com/office/drawing/2014/main" id="{406D162E-A569-47C7-A28A-39F174669568}"/>
              </a:ext>
            </a:extLst>
          </p:cNvPr>
          <p:cNvSpPr/>
          <p:nvPr/>
        </p:nvSpPr>
        <p:spPr>
          <a:xfrm>
            <a:off x="5029200" y="2209800"/>
            <a:ext cx="304800" cy="30480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97C61E-C1D3-4737-A943-6D7AC772C399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1537B545-C552-40F0-9CF8-008F9376F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Classifiers: Linear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F7F8D-728B-4801-999E-4AA493D42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4800601"/>
            <a:ext cx="8686800" cy="1325563"/>
          </a:xfrm>
        </p:spPr>
        <p:txBody>
          <a:bodyPr/>
          <a:lstStyle/>
          <a:p>
            <a:r>
              <a:rPr lang="en-US" altLang="en-US"/>
              <a:t>Find a </a:t>
            </a:r>
            <a:r>
              <a:rPr lang="en-US" altLang="en-US" i="1"/>
              <a:t>linear function </a:t>
            </a:r>
            <a:r>
              <a:rPr lang="en-US" altLang="en-US"/>
              <a:t>to separate the classes:</a:t>
            </a:r>
          </a:p>
          <a:p>
            <a:endParaRPr lang="en-US" altLang="en-US" sz="1200"/>
          </a:p>
          <a:p>
            <a:pPr algn="ctr"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	f(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  <a:r>
              <a:rPr lang="en-US" altLang="en-US">
                <a:solidFill>
                  <a:srgbClr val="0000FF"/>
                </a:solidFill>
              </a:rPr>
              <a:t>) = sgn(</a:t>
            </a:r>
            <a:r>
              <a:rPr lang="en-US" altLang="en-US" b="1">
                <a:solidFill>
                  <a:srgbClr val="0000FF"/>
                </a:solidFill>
              </a:rPr>
              <a:t>w </a:t>
            </a:r>
            <a:r>
              <a:rPr lang="en-US" altLang="en-US">
                <a:solidFill>
                  <a:srgbClr val="0000FF"/>
                </a:solidFill>
                <a:sym typeface="Symbol" panose="05050102010706020507" pitchFamily="18" charset="2"/>
              </a:rPr>
              <a:t> </a:t>
            </a:r>
            <a:r>
              <a:rPr lang="en-US" altLang="en-US" b="1">
                <a:solidFill>
                  <a:srgbClr val="0000FF"/>
                </a:solidFill>
              </a:rPr>
              <a:t>x </a:t>
            </a:r>
            <a:r>
              <a:rPr lang="en-US" altLang="en-US">
                <a:solidFill>
                  <a:srgbClr val="0000FF"/>
                </a:solidFill>
              </a:rPr>
              <a:t>+ b)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C6095B-BB2F-4C50-BC44-099FC504B09B}"/>
              </a:ext>
            </a:extLst>
          </p:cNvPr>
          <p:cNvSpPr/>
          <p:nvPr/>
        </p:nvSpPr>
        <p:spPr>
          <a:xfrm>
            <a:off x="3733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FB031-50C1-495F-8A4F-F0442A6303FF}"/>
              </a:ext>
            </a:extLst>
          </p:cNvPr>
          <p:cNvSpPr/>
          <p:nvPr/>
        </p:nvSpPr>
        <p:spPr>
          <a:xfrm>
            <a:off x="4267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25CEF4-F3C7-49DA-9C7E-07320B186674}"/>
              </a:ext>
            </a:extLst>
          </p:cNvPr>
          <p:cNvSpPr/>
          <p:nvPr/>
        </p:nvSpPr>
        <p:spPr>
          <a:xfrm>
            <a:off x="4800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9A5FF3-4C44-4F57-AA21-ABBC7033F50E}"/>
              </a:ext>
            </a:extLst>
          </p:cNvPr>
          <p:cNvSpPr/>
          <p:nvPr/>
        </p:nvSpPr>
        <p:spPr>
          <a:xfrm>
            <a:off x="3886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79A0F7-00B5-4012-A3BD-DEEF45D6D639}"/>
              </a:ext>
            </a:extLst>
          </p:cNvPr>
          <p:cNvSpPr/>
          <p:nvPr/>
        </p:nvSpPr>
        <p:spPr>
          <a:xfrm>
            <a:off x="5257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9412E6-0ADD-4FBA-B7E8-D5812E12FE3A}"/>
              </a:ext>
            </a:extLst>
          </p:cNvPr>
          <p:cNvSpPr/>
          <p:nvPr/>
        </p:nvSpPr>
        <p:spPr>
          <a:xfrm>
            <a:off x="5105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A55F436-5A9E-4D5C-8AD2-A3FB03ED9D0A}"/>
              </a:ext>
            </a:extLst>
          </p:cNvPr>
          <p:cNvSpPr/>
          <p:nvPr/>
        </p:nvSpPr>
        <p:spPr>
          <a:xfrm>
            <a:off x="7315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F99572-B257-4CB3-81DE-45CD19619781}"/>
              </a:ext>
            </a:extLst>
          </p:cNvPr>
          <p:cNvSpPr/>
          <p:nvPr/>
        </p:nvSpPr>
        <p:spPr>
          <a:xfrm>
            <a:off x="6553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F453F8-77C4-4E74-AE0D-A7AA02159A8F}"/>
              </a:ext>
            </a:extLst>
          </p:cNvPr>
          <p:cNvSpPr/>
          <p:nvPr/>
        </p:nvSpPr>
        <p:spPr>
          <a:xfrm>
            <a:off x="7315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458F654-74EA-4939-8ACF-E3E1FF955499}"/>
              </a:ext>
            </a:extLst>
          </p:cNvPr>
          <p:cNvSpPr/>
          <p:nvPr/>
        </p:nvSpPr>
        <p:spPr>
          <a:xfrm>
            <a:off x="6400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F3D24F-81A1-4C37-B3EC-06D160193AC5}"/>
              </a:ext>
            </a:extLst>
          </p:cNvPr>
          <p:cNvSpPr/>
          <p:nvPr/>
        </p:nvSpPr>
        <p:spPr>
          <a:xfrm>
            <a:off x="6781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452156-FC72-49CB-94BD-12085EF7DF2B}"/>
              </a:ext>
            </a:extLst>
          </p:cNvPr>
          <p:cNvSpPr/>
          <p:nvPr/>
        </p:nvSpPr>
        <p:spPr>
          <a:xfrm>
            <a:off x="6400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904FD7A-7054-422E-87F4-2340D11A9857}"/>
              </a:ext>
            </a:extLst>
          </p:cNvPr>
          <p:cNvCxnSpPr/>
          <p:nvPr/>
        </p:nvCxnSpPr>
        <p:spPr>
          <a:xfrm rot="16200000" flipH="1">
            <a:off x="4191000" y="2590800"/>
            <a:ext cx="3276600" cy="533400"/>
          </a:xfrm>
          <a:prstGeom prst="line">
            <a:avLst/>
          </a:prstGeom>
          <a:ln w="381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D3455AE-F22D-4208-B7B4-988D397CB54A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2A279162-0847-42E9-924F-03F41B56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Many classifiers to choose from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92413892-1AE2-4821-BB32-7F23FDE07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SVM</a:t>
            </a:r>
          </a:p>
          <a:p>
            <a:r>
              <a:rPr lang="en-US" altLang="en-US" dirty="0"/>
              <a:t>Neural networks</a:t>
            </a:r>
          </a:p>
          <a:p>
            <a:r>
              <a:rPr lang="en-US" altLang="en-US" dirty="0"/>
              <a:t>Naïve Bayes</a:t>
            </a:r>
          </a:p>
          <a:p>
            <a:r>
              <a:rPr lang="en-US" altLang="en-US" dirty="0"/>
              <a:t>Bayesian network</a:t>
            </a:r>
          </a:p>
          <a:p>
            <a:r>
              <a:rPr lang="en-US" altLang="en-US" dirty="0"/>
              <a:t>Logistic regression</a:t>
            </a:r>
          </a:p>
          <a:p>
            <a:r>
              <a:rPr lang="en-US" altLang="en-US" dirty="0"/>
              <a:t>Randomized Forests</a:t>
            </a:r>
          </a:p>
          <a:p>
            <a:r>
              <a:rPr lang="en-US" altLang="en-US" dirty="0"/>
              <a:t>Boosted Decision Trees</a:t>
            </a:r>
          </a:p>
          <a:p>
            <a:r>
              <a:rPr lang="en-US" altLang="en-US" dirty="0"/>
              <a:t>K-nearest neighbor</a:t>
            </a:r>
          </a:p>
          <a:p>
            <a:r>
              <a:rPr lang="en-US" altLang="en-US" dirty="0"/>
              <a:t>RBMs</a:t>
            </a:r>
          </a:p>
          <a:p>
            <a:r>
              <a:rPr lang="en-US" altLang="en-US" dirty="0"/>
              <a:t>Etc.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7AB348-B4E9-40FB-9F00-F649CF8FF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1" y="1676401"/>
            <a:ext cx="3821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Which is the best one?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172742-514F-4E66-BE9E-8343365F0E4F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Content Placeholder 16">
            <a:extLst>
              <a:ext uri="{FF2B5EF4-FFF2-40B4-BE49-F238E27FC236}">
                <a16:creationId xmlns:a16="http://schemas.microsoft.com/office/drawing/2014/main" id="{EFAD586B-5E17-49A0-AD18-94782D0ED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838201"/>
            <a:ext cx="8229600" cy="5287963"/>
          </a:xfrm>
        </p:spPr>
        <p:txBody>
          <a:bodyPr/>
          <a:lstStyle/>
          <a:p>
            <a:r>
              <a:rPr lang="en-US" altLang="en-US" sz="2400"/>
              <a:t>Images in the training set must be annotated with the “correct answer” that the model is expected to produce</a:t>
            </a:r>
          </a:p>
        </p:txBody>
      </p:sp>
      <p:pic>
        <p:nvPicPr>
          <p:cNvPr id="59395" name="Picture 4" descr="0026">
            <a:extLst>
              <a:ext uri="{FF2B5EF4-FFF2-40B4-BE49-F238E27FC236}">
                <a16:creationId xmlns:a16="http://schemas.microsoft.com/office/drawing/2014/main" id="{2576972B-41B1-475B-8C3C-2E74C3D91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6" y="2389188"/>
            <a:ext cx="6175375" cy="431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3397" name="Text Box 5">
            <a:extLst>
              <a:ext uri="{FF2B5EF4-FFF2-40B4-BE49-F238E27FC236}">
                <a16:creationId xmlns:a16="http://schemas.microsoft.com/office/drawing/2014/main" id="{569ADF10-EE05-4CFB-A291-CDB6BBB3D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1" y="1885950"/>
            <a:ext cx="2606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000000"/>
                </a:solidFill>
              </a:rPr>
              <a:t>Contains a motorbike</a:t>
            </a:r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443398" name="Rectangle 6">
            <a:extLst>
              <a:ext uri="{FF2B5EF4-FFF2-40B4-BE49-F238E27FC236}">
                <a16:creationId xmlns:a16="http://schemas.microsoft.com/office/drawing/2014/main" id="{5B3C942B-89A5-4A6B-AAA5-E5BAD19AA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151" y="3363913"/>
            <a:ext cx="4062413" cy="2925762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399" name="Freeform 7">
            <a:extLst>
              <a:ext uri="{FF2B5EF4-FFF2-40B4-BE49-F238E27FC236}">
                <a16:creationId xmlns:a16="http://schemas.microsoft.com/office/drawing/2014/main" id="{96F28E27-337B-427D-AF1D-D6D3077B172B}"/>
              </a:ext>
            </a:extLst>
          </p:cNvPr>
          <p:cNvSpPr>
            <a:spLocks/>
          </p:cNvSpPr>
          <p:nvPr/>
        </p:nvSpPr>
        <p:spPr bwMode="auto">
          <a:xfrm>
            <a:off x="3863976" y="3503613"/>
            <a:ext cx="4100513" cy="2798762"/>
          </a:xfrm>
          <a:custGeom>
            <a:avLst/>
            <a:gdLst>
              <a:gd name="T0" fmla="*/ 2147483647 w 1211"/>
              <a:gd name="T1" fmla="*/ 2147483647 h 827"/>
              <a:gd name="T2" fmla="*/ 2147483647 w 1211"/>
              <a:gd name="T3" fmla="*/ 2147483647 h 827"/>
              <a:gd name="T4" fmla="*/ 2147483647 w 1211"/>
              <a:gd name="T5" fmla="*/ 2147483647 h 827"/>
              <a:gd name="T6" fmla="*/ 2147483647 w 1211"/>
              <a:gd name="T7" fmla="*/ 2147483647 h 827"/>
              <a:gd name="T8" fmla="*/ 2147483647 w 1211"/>
              <a:gd name="T9" fmla="*/ 2147483647 h 827"/>
              <a:gd name="T10" fmla="*/ 2147483647 w 1211"/>
              <a:gd name="T11" fmla="*/ 2147483647 h 827"/>
              <a:gd name="T12" fmla="*/ 2147483647 w 1211"/>
              <a:gd name="T13" fmla="*/ 2147483647 h 827"/>
              <a:gd name="T14" fmla="*/ 2147483647 w 1211"/>
              <a:gd name="T15" fmla="*/ 2147483647 h 827"/>
              <a:gd name="T16" fmla="*/ 2147483647 w 1211"/>
              <a:gd name="T17" fmla="*/ 2147483647 h 827"/>
              <a:gd name="T18" fmla="*/ 2147483647 w 1211"/>
              <a:gd name="T19" fmla="*/ 2147483647 h 827"/>
              <a:gd name="T20" fmla="*/ 2147483647 w 1211"/>
              <a:gd name="T21" fmla="*/ 2147483647 h 827"/>
              <a:gd name="T22" fmla="*/ 2147483647 w 1211"/>
              <a:gd name="T23" fmla="*/ 2147483647 h 827"/>
              <a:gd name="T24" fmla="*/ 2147483647 w 1211"/>
              <a:gd name="T25" fmla="*/ 2147483647 h 827"/>
              <a:gd name="T26" fmla="*/ 2147483647 w 1211"/>
              <a:gd name="T27" fmla="*/ 2147483647 h 827"/>
              <a:gd name="T28" fmla="*/ 2147483647 w 1211"/>
              <a:gd name="T29" fmla="*/ 2147483647 h 827"/>
              <a:gd name="T30" fmla="*/ 2147483647 w 1211"/>
              <a:gd name="T31" fmla="*/ 2147483647 h 827"/>
              <a:gd name="T32" fmla="*/ 2147483647 w 1211"/>
              <a:gd name="T33" fmla="*/ 2147483647 h 827"/>
              <a:gd name="T34" fmla="*/ 2147483647 w 1211"/>
              <a:gd name="T35" fmla="*/ 2147483647 h 827"/>
              <a:gd name="T36" fmla="*/ 2147483647 w 1211"/>
              <a:gd name="T37" fmla="*/ 2147483647 h 827"/>
              <a:gd name="T38" fmla="*/ 2147483647 w 1211"/>
              <a:gd name="T39" fmla="*/ 2147483647 h 827"/>
              <a:gd name="T40" fmla="*/ 2147483647 w 1211"/>
              <a:gd name="T41" fmla="*/ 2147483647 h 827"/>
              <a:gd name="T42" fmla="*/ 2147483647 w 1211"/>
              <a:gd name="T43" fmla="*/ 2147483647 h 827"/>
              <a:gd name="T44" fmla="*/ 2147483647 w 1211"/>
              <a:gd name="T45" fmla="*/ 2147483647 h 827"/>
              <a:gd name="T46" fmla="*/ 2147483647 w 1211"/>
              <a:gd name="T47" fmla="*/ 2147483647 h 827"/>
              <a:gd name="T48" fmla="*/ 2147483647 w 1211"/>
              <a:gd name="T49" fmla="*/ 2147483647 h 827"/>
              <a:gd name="T50" fmla="*/ 2147483647 w 1211"/>
              <a:gd name="T51" fmla="*/ 2147483647 h 827"/>
              <a:gd name="T52" fmla="*/ 2147483647 w 1211"/>
              <a:gd name="T53" fmla="*/ 2147483647 h 827"/>
              <a:gd name="T54" fmla="*/ 2147483647 w 1211"/>
              <a:gd name="T55" fmla="*/ 2147483647 h 827"/>
              <a:gd name="T56" fmla="*/ 2147483647 w 1211"/>
              <a:gd name="T57" fmla="*/ 2147483647 h 827"/>
              <a:gd name="T58" fmla="*/ 2147483647 w 1211"/>
              <a:gd name="T59" fmla="*/ 2147483647 h 827"/>
              <a:gd name="T60" fmla="*/ 2147483647 w 1211"/>
              <a:gd name="T61" fmla="*/ 2147483647 h 827"/>
              <a:gd name="T62" fmla="*/ 2147483647 w 1211"/>
              <a:gd name="T63" fmla="*/ 2147483647 h 827"/>
              <a:gd name="T64" fmla="*/ 2147483647 w 1211"/>
              <a:gd name="T65" fmla="*/ 2147483647 h 827"/>
              <a:gd name="T66" fmla="*/ 2147483647 w 1211"/>
              <a:gd name="T67" fmla="*/ 2147483647 h 827"/>
              <a:gd name="T68" fmla="*/ 2147483647 w 1211"/>
              <a:gd name="T69" fmla="*/ 2147483647 h 827"/>
              <a:gd name="T70" fmla="*/ 2147483647 w 1211"/>
              <a:gd name="T71" fmla="*/ 2147483647 h 827"/>
              <a:gd name="T72" fmla="*/ 2147483647 w 1211"/>
              <a:gd name="T73" fmla="*/ 2147483647 h 827"/>
              <a:gd name="T74" fmla="*/ 2147483647 w 1211"/>
              <a:gd name="T75" fmla="*/ 2147483647 h 827"/>
              <a:gd name="T76" fmla="*/ 2147483647 w 1211"/>
              <a:gd name="T77" fmla="*/ 2147483647 h 827"/>
              <a:gd name="T78" fmla="*/ 2147483647 w 1211"/>
              <a:gd name="T79" fmla="*/ 2147483647 h 827"/>
              <a:gd name="T80" fmla="*/ 2147483647 w 1211"/>
              <a:gd name="T81" fmla="*/ 2147483647 h 827"/>
              <a:gd name="T82" fmla="*/ 2147483647 w 1211"/>
              <a:gd name="T83" fmla="*/ 2147483647 h 82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211"/>
              <a:gd name="T127" fmla="*/ 0 h 827"/>
              <a:gd name="T128" fmla="*/ 1211 w 1211"/>
              <a:gd name="T129" fmla="*/ 827 h 827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211" h="827">
                <a:moveTo>
                  <a:pt x="99" y="138"/>
                </a:moveTo>
                <a:cubicBezTo>
                  <a:pt x="121" y="139"/>
                  <a:pt x="133" y="142"/>
                  <a:pt x="156" y="144"/>
                </a:cubicBezTo>
                <a:cubicBezTo>
                  <a:pt x="163" y="149"/>
                  <a:pt x="169" y="150"/>
                  <a:pt x="177" y="153"/>
                </a:cubicBezTo>
                <a:cubicBezTo>
                  <a:pt x="184" y="158"/>
                  <a:pt x="192" y="158"/>
                  <a:pt x="201" y="159"/>
                </a:cubicBezTo>
                <a:cubicBezTo>
                  <a:pt x="209" y="163"/>
                  <a:pt x="216" y="167"/>
                  <a:pt x="225" y="169"/>
                </a:cubicBezTo>
                <a:cubicBezTo>
                  <a:pt x="243" y="183"/>
                  <a:pt x="269" y="171"/>
                  <a:pt x="291" y="175"/>
                </a:cubicBezTo>
                <a:cubicBezTo>
                  <a:pt x="304" y="191"/>
                  <a:pt x="331" y="187"/>
                  <a:pt x="349" y="187"/>
                </a:cubicBezTo>
                <a:cubicBezTo>
                  <a:pt x="360" y="192"/>
                  <a:pt x="369" y="192"/>
                  <a:pt x="382" y="193"/>
                </a:cubicBezTo>
                <a:cubicBezTo>
                  <a:pt x="390" y="196"/>
                  <a:pt x="389" y="201"/>
                  <a:pt x="393" y="208"/>
                </a:cubicBezTo>
                <a:cubicBezTo>
                  <a:pt x="396" y="223"/>
                  <a:pt x="404" y="229"/>
                  <a:pt x="418" y="231"/>
                </a:cubicBezTo>
                <a:cubicBezTo>
                  <a:pt x="424" y="235"/>
                  <a:pt x="425" y="238"/>
                  <a:pt x="432" y="240"/>
                </a:cubicBezTo>
                <a:cubicBezTo>
                  <a:pt x="438" y="246"/>
                  <a:pt x="447" y="252"/>
                  <a:pt x="456" y="253"/>
                </a:cubicBezTo>
                <a:cubicBezTo>
                  <a:pt x="461" y="255"/>
                  <a:pt x="466" y="256"/>
                  <a:pt x="471" y="258"/>
                </a:cubicBezTo>
                <a:cubicBezTo>
                  <a:pt x="489" y="257"/>
                  <a:pt x="508" y="259"/>
                  <a:pt x="526" y="256"/>
                </a:cubicBezTo>
                <a:cubicBezTo>
                  <a:pt x="528" y="256"/>
                  <a:pt x="525" y="252"/>
                  <a:pt x="525" y="250"/>
                </a:cubicBezTo>
                <a:cubicBezTo>
                  <a:pt x="525" y="243"/>
                  <a:pt x="526" y="244"/>
                  <a:pt x="532" y="240"/>
                </a:cubicBezTo>
                <a:cubicBezTo>
                  <a:pt x="536" y="234"/>
                  <a:pt x="541" y="228"/>
                  <a:pt x="546" y="222"/>
                </a:cubicBezTo>
                <a:cubicBezTo>
                  <a:pt x="550" y="201"/>
                  <a:pt x="570" y="170"/>
                  <a:pt x="588" y="159"/>
                </a:cubicBezTo>
                <a:cubicBezTo>
                  <a:pt x="595" y="148"/>
                  <a:pt x="603" y="146"/>
                  <a:pt x="616" y="144"/>
                </a:cubicBezTo>
                <a:cubicBezTo>
                  <a:pt x="624" y="141"/>
                  <a:pt x="629" y="139"/>
                  <a:pt x="636" y="135"/>
                </a:cubicBezTo>
                <a:cubicBezTo>
                  <a:pt x="641" y="128"/>
                  <a:pt x="648" y="125"/>
                  <a:pt x="655" y="120"/>
                </a:cubicBezTo>
                <a:cubicBezTo>
                  <a:pt x="659" y="114"/>
                  <a:pt x="661" y="115"/>
                  <a:pt x="667" y="111"/>
                </a:cubicBezTo>
                <a:cubicBezTo>
                  <a:pt x="682" y="86"/>
                  <a:pt x="726" y="95"/>
                  <a:pt x="748" y="94"/>
                </a:cubicBezTo>
                <a:cubicBezTo>
                  <a:pt x="756" y="93"/>
                  <a:pt x="754" y="90"/>
                  <a:pt x="759" y="84"/>
                </a:cubicBezTo>
                <a:cubicBezTo>
                  <a:pt x="761" y="72"/>
                  <a:pt x="764" y="62"/>
                  <a:pt x="765" y="49"/>
                </a:cubicBezTo>
                <a:cubicBezTo>
                  <a:pt x="765" y="40"/>
                  <a:pt x="761" y="15"/>
                  <a:pt x="774" y="12"/>
                </a:cubicBezTo>
                <a:cubicBezTo>
                  <a:pt x="779" y="9"/>
                  <a:pt x="783" y="7"/>
                  <a:pt x="789" y="6"/>
                </a:cubicBezTo>
                <a:cubicBezTo>
                  <a:pt x="797" y="0"/>
                  <a:pt x="800" y="1"/>
                  <a:pt x="811" y="0"/>
                </a:cubicBezTo>
                <a:cubicBezTo>
                  <a:pt x="837" y="1"/>
                  <a:pt x="855" y="4"/>
                  <a:pt x="879" y="9"/>
                </a:cubicBezTo>
                <a:cubicBezTo>
                  <a:pt x="881" y="50"/>
                  <a:pt x="900" y="27"/>
                  <a:pt x="927" y="24"/>
                </a:cubicBezTo>
                <a:cubicBezTo>
                  <a:pt x="938" y="21"/>
                  <a:pt x="949" y="20"/>
                  <a:pt x="960" y="18"/>
                </a:cubicBezTo>
                <a:cubicBezTo>
                  <a:pt x="964" y="18"/>
                  <a:pt x="969" y="17"/>
                  <a:pt x="972" y="19"/>
                </a:cubicBezTo>
                <a:cubicBezTo>
                  <a:pt x="979" y="25"/>
                  <a:pt x="968" y="31"/>
                  <a:pt x="981" y="34"/>
                </a:cubicBezTo>
                <a:cubicBezTo>
                  <a:pt x="991" y="33"/>
                  <a:pt x="1000" y="32"/>
                  <a:pt x="1006" y="24"/>
                </a:cubicBezTo>
                <a:cubicBezTo>
                  <a:pt x="1014" y="14"/>
                  <a:pt x="1008" y="6"/>
                  <a:pt x="1023" y="3"/>
                </a:cubicBezTo>
                <a:cubicBezTo>
                  <a:pt x="1036" y="4"/>
                  <a:pt x="1031" y="8"/>
                  <a:pt x="1041" y="10"/>
                </a:cubicBezTo>
                <a:cubicBezTo>
                  <a:pt x="1048" y="16"/>
                  <a:pt x="1049" y="17"/>
                  <a:pt x="1053" y="25"/>
                </a:cubicBezTo>
                <a:cubicBezTo>
                  <a:pt x="1055" y="34"/>
                  <a:pt x="1059" y="40"/>
                  <a:pt x="1062" y="48"/>
                </a:cubicBezTo>
                <a:cubicBezTo>
                  <a:pt x="1064" y="58"/>
                  <a:pt x="1063" y="76"/>
                  <a:pt x="1053" y="81"/>
                </a:cubicBezTo>
                <a:cubicBezTo>
                  <a:pt x="1039" y="109"/>
                  <a:pt x="1061" y="147"/>
                  <a:pt x="1042" y="172"/>
                </a:cubicBezTo>
                <a:cubicBezTo>
                  <a:pt x="1045" y="182"/>
                  <a:pt x="1044" y="185"/>
                  <a:pt x="1053" y="190"/>
                </a:cubicBezTo>
                <a:cubicBezTo>
                  <a:pt x="1057" y="198"/>
                  <a:pt x="1058" y="205"/>
                  <a:pt x="1062" y="213"/>
                </a:cubicBezTo>
                <a:cubicBezTo>
                  <a:pt x="1063" y="224"/>
                  <a:pt x="1065" y="230"/>
                  <a:pt x="1071" y="238"/>
                </a:cubicBezTo>
                <a:cubicBezTo>
                  <a:pt x="1071" y="252"/>
                  <a:pt x="1070" y="275"/>
                  <a:pt x="1077" y="289"/>
                </a:cubicBezTo>
                <a:cubicBezTo>
                  <a:pt x="1073" y="333"/>
                  <a:pt x="1056" y="324"/>
                  <a:pt x="1015" y="328"/>
                </a:cubicBezTo>
                <a:cubicBezTo>
                  <a:pt x="1011" y="330"/>
                  <a:pt x="1006" y="331"/>
                  <a:pt x="1002" y="333"/>
                </a:cubicBezTo>
                <a:cubicBezTo>
                  <a:pt x="995" y="343"/>
                  <a:pt x="984" y="344"/>
                  <a:pt x="973" y="348"/>
                </a:cubicBezTo>
                <a:cubicBezTo>
                  <a:pt x="967" y="357"/>
                  <a:pt x="975" y="365"/>
                  <a:pt x="984" y="367"/>
                </a:cubicBezTo>
                <a:cubicBezTo>
                  <a:pt x="993" y="372"/>
                  <a:pt x="985" y="366"/>
                  <a:pt x="990" y="384"/>
                </a:cubicBezTo>
                <a:cubicBezTo>
                  <a:pt x="993" y="394"/>
                  <a:pt x="1010" y="396"/>
                  <a:pt x="1018" y="397"/>
                </a:cubicBezTo>
                <a:cubicBezTo>
                  <a:pt x="1031" y="402"/>
                  <a:pt x="1053" y="402"/>
                  <a:pt x="1068" y="403"/>
                </a:cubicBezTo>
                <a:cubicBezTo>
                  <a:pt x="1075" y="406"/>
                  <a:pt x="1083" y="408"/>
                  <a:pt x="1090" y="409"/>
                </a:cubicBezTo>
                <a:cubicBezTo>
                  <a:pt x="1101" y="414"/>
                  <a:pt x="1092" y="409"/>
                  <a:pt x="1101" y="417"/>
                </a:cubicBezTo>
                <a:cubicBezTo>
                  <a:pt x="1104" y="419"/>
                  <a:pt x="1110" y="424"/>
                  <a:pt x="1110" y="424"/>
                </a:cubicBezTo>
                <a:cubicBezTo>
                  <a:pt x="1117" y="436"/>
                  <a:pt x="1128" y="438"/>
                  <a:pt x="1135" y="450"/>
                </a:cubicBezTo>
                <a:cubicBezTo>
                  <a:pt x="1146" y="445"/>
                  <a:pt x="1149" y="449"/>
                  <a:pt x="1155" y="459"/>
                </a:cubicBezTo>
                <a:cubicBezTo>
                  <a:pt x="1157" y="471"/>
                  <a:pt x="1153" y="481"/>
                  <a:pt x="1167" y="484"/>
                </a:cubicBezTo>
                <a:cubicBezTo>
                  <a:pt x="1173" y="487"/>
                  <a:pt x="1178" y="489"/>
                  <a:pt x="1185" y="490"/>
                </a:cubicBezTo>
                <a:cubicBezTo>
                  <a:pt x="1182" y="497"/>
                  <a:pt x="1185" y="497"/>
                  <a:pt x="1188" y="504"/>
                </a:cubicBezTo>
                <a:cubicBezTo>
                  <a:pt x="1193" y="536"/>
                  <a:pt x="1199" y="568"/>
                  <a:pt x="1204" y="600"/>
                </a:cubicBezTo>
                <a:cubicBezTo>
                  <a:pt x="1204" y="613"/>
                  <a:pt x="1211" y="694"/>
                  <a:pt x="1191" y="709"/>
                </a:cubicBezTo>
                <a:cubicBezTo>
                  <a:pt x="1188" y="718"/>
                  <a:pt x="1182" y="723"/>
                  <a:pt x="1177" y="730"/>
                </a:cubicBezTo>
                <a:cubicBezTo>
                  <a:pt x="1176" y="737"/>
                  <a:pt x="1171" y="743"/>
                  <a:pt x="1165" y="747"/>
                </a:cubicBezTo>
                <a:cubicBezTo>
                  <a:pt x="1161" y="753"/>
                  <a:pt x="1158" y="755"/>
                  <a:pt x="1152" y="759"/>
                </a:cubicBezTo>
                <a:cubicBezTo>
                  <a:pt x="1147" y="768"/>
                  <a:pt x="1141" y="776"/>
                  <a:pt x="1132" y="781"/>
                </a:cubicBezTo>
                <a:cubicBezTo>
                  <a:pt x="1129" y="795"/>
                  <a:pt x="1116" y="797"/>
                  <a:pt x="1104" y="799"/>
                </a:cubicBezTo>
                <a:cubicBezTo>
                  <a:pt x="1096" y="802"/>
                  <a:pt x="1089" y="803"/>
                  <a:pt x="1080" y="804"/>
                </a:cubicBezTo>
                <a:cubicBezTo>
                  <a:pt x="1034" y="827"/>
                  <a:pt x="987" y="819"/>
                  <a:pt x="951" y="792"/>
                </a:cubicBezTo>
                <a:cubicBezTo>
                  <a:pt x="948" y="784"/>
                  <a:pt x="941" y="782"/>
                  <a:pt x="934" y="778"/>
                </a:cubicBezTo>
                <a:cubicBezTo>
                  <a:pt x="927" y="769"/>
                  <a:pt x="918" y="761"/>
                  <a:pt x="907" y="759"/>
                </a:cubicBezTo>
                <a:cubicBezTo>
                  <a:pt x="900" y="748"/>
                  <a:pt x="887" y="744"/>
                  <a:pt x="880" y="733"/>
                </a:cubicBezTo>
                <a:cubicBezTo>
                  <a:pt x="876" y="726"/>
                  <a:pt x="871" y="720"/>
                  <a:pt x="867" y="714"/>
                </a:cubicBezTo>
                <a:cubicBezTo>
                  <a:pt x="862" y="707"/>
                  <a:pt x="856" y="691"/>
                  <a:pt x="856" y="691"/>
                </a:cubicBezTo>
                <a:cubicBezTo>
                  <a:pt x="855" y="686"/>
                  <a:pt x="853" y="681"/>
                  <a:pt x="852" y="676"/>
                </a:cubicBezTo>
                <a:cubicBezTo>
                  <a:pt x="851" y="663"/>
                  <a:pt x="850" y="650"/>
                  <a:pt x="850" y="637"/>
                </a:cubicBezTo>
                <a:cubicBezTo>
                  <a:pt x="848" y="586"/>
                  <a:pt x="850" y="583"/>
                  <a:pt x="835" y="613"/>
                </a:cubicBezTo>
                <a:cubicBezTo>
                  <a:pt x="834" y="617"/>
                  <a:pt x="821" y="638"/>
                  <a:pt x="816" y="639"/>
                </a:cubicBezTo>
                <a:cubicBezTo>
                  <a:pt x="812" y="640"/>
                  <a:pt x="808" y="640"/>
                  <a:pt x="804" y="640"/>
                </a:cubicBezTo>
                <a:cubicBezTo>
                  <a:pt x="798" y="642"/>
                  <a:pt x="794" y="644"/>
                  <a:pt x="790" y="649"/>
                </a:cubicBezTo>
                <a:cubicBezTo>
                  <a:pt x="787" y="663"/>
                  <a:pt x="792" y="645"/>
                  <a:pt x="784" y="657"/>
                </a:cubicBezTo>
                <a:cubicBezTo>
                  <a:pt x="783" y="659"/>
                  <a:pt x="784" y="661"/>
                  <a:pt x="783" y="663"/>
                </a:cubicBezTo>
                <a:cubicBezTo>
                  <a:pt x="779" y="672"/>
                  <a:pt x="766" y="680"/>
                  <a:pt x="757" y="682"/>
                </a:cubicBezTo>
                <a:cubicBezTo>
                  <a:pt x="733" y="694"/>
                  <a:pt x="669" y="689"/>
                  <a:pt x="639" y="691"/>
                </a:cubicBezTo>
                <a:cubicBezTo>
                  <a:pt x="626" y="696"/>
                  <a:pt x="611" y="695"/>
                  <a:pt x="598" y="696"/>
                </a:cubicBezTo>
                <a:cubicBezTo>
                  <a:pt x="598" y="698"/>
                  <a:pt x="590" y="742"/>
                  <a:pt x="606" y="745"/>
                </a:cubicBezTo>
                <a:cubicBezTo>
                  <a:pt x="613" y="748"/>
                  <a:pt x="612" y="754"/>
                  <a:pt x="615" y="760"/>
                </a:cubicBezTo>
                <a:cubicBezTo>
                  <a:pt x="617" y="777"/>
                  <a:pt x="612" y="784"/>
                  <a:pt x="607" y="799"/>
                </a:cubicBezTo>
                <a:cubicBezTo>
                  <a:pt x="583" y="798"/>
                  <a:pt x="568" y="802"/>
                  <a:pt x="546" y="805"/>
                </a:cubicBezTo>
                <a:cubicBezTo>
                  <a:pt x="534" y="809"/>
                  <a:pt x="520" y="803"/>
                  <a:pt x="508" y="801"/>
                </a:cubicBezTo>
                <a:cubicBezTo>
                  <a:pt x="499" y="794"/>
                  <a:pt x="489" y="791"/>
                  <a:pt x="478" y="789"/>
                </a:cubicBezTo>
                <a:cubicBezTo>
                  <a:pt x="475" y="787"/>
                  <a:pt x="472" y="786"/>
                  <a:pt x="469" y="783"/>
                </a:cubicBezTo>
                <a:cubicBezTo>
                  <a:pt x="466" y="780"/>
                  <a:pt x="462" y="774"/>
                  <a:pt x="462" y="774"/>
                </a:cubicBezTo>
                <a:cubicBezTo>
                  <a:pt x="464" y="765"/>
                  <a:pt x="482" y="766"/>
                  <a:pt x="490" y="765"/>
                </a:cubicBezTo>
                <a:cubicBezTo>
                  <a:pt x="495" y="764"/>
                  <a:pt x="500" y="765"/>
                  <a:pt x="504" y="762"/>
                </a:cubicBezTo>
                <a:cubicBezTo>
                  <a:pt x="514" y="754"/>
                  <a:pt x="495" y="759"/>
                  <a:pt x="510" y="756"/>
                </a:cubicBezTo>
                <a:cubicBezTo>
                  <a:pt x="518" y="752"/>
                  <a:pt x="527" y="742"/>
                  <a:pt x="531" y="733"/>
                </a:cubicBezTo>
                <a:cubicBezTo>
                  <a:pt x="537" y="695"/>
                  <a:pt x="536" y="663"/>
                  <a:pt x="496" y="660"/>
                </a:cubicBezTo>
                <a:cubicBezTo>
                  <a:pt x="487" y="653"/>
                  <a:pt x="482" y="654"/>
                  <a:pt x="469" y="652"/>
                </a:cubicBezTo>
                <a:cubicBezTo>
                  <a:pt x="459" y="653"/>
                  <a:pt x="432" y="647"/>
                  <a:pt x="424" y="660"/>
                </a:cubicBezTo>
                <a:cubicBezTo>
                  <a:pt x="422" y="671"/>
                  <a:pt x="411" y="690"/>
                  <a:pt x="402" y="697"/>
                </a:cubicBezTo>
                <a:cubicBezTo>
                  <a:pt x="390" y="717"/>
                  <a:pt x="373" y="732"/>
                  <a:pt x="357" y="748"/>
                </a:cubicBezTo>
                <a:cubicBezTo>
                  <a:pt x="351" y="754"/>
                  <a:pt x="342" y="764"/>
                  <a:pt x="334" y="766"/>
                </a:cubicBezTo>
                <a:cubicBezTo>
                  <a:pt x="329" y="769"/>
                  <a:pt x="323" y="768"/>
                  <a:pt x="318" y="771"/>
                </a:cubicBezTo>
                <a:cubicBezTo>
                  <a:pt x="269" y="770"/>
                  <a:pt x="256" y="766"/>
                  <a:pt x="219" y="762"/>
                </a:cubicBezTo>
                <a:cubicBezTo>
                  <a:pt x="214" y="760"/>
                  <a:pt x="211" y="757"/>
                  <a:pt x="205" y="756"/>
                </a:cubicBezTo>
                <a:cubicBezTo>
                  <a:pt x="197" y="752"/>
                  <a:pt x="189" y="747"/>
                  <a:pt x="181" y="742"/>
                </a:cubicBezTo>
                <a:cubicBezTo>
                  <a:pt x="175" y="734"/>
                  <a:pt x="163" y="727"/>
                  <a:pt x="156" y="720"/>
                </a:cubicBezTo>
                <a:cubicBezTo>
                  <a:pt x="153" y="717"/>
                  <a:pt x="145" y="711"/>
                  <a:pt x="145" y="711"/>
                </a:cubicBezTo>
                <a:cubicBezTo>
                  <a:pt x="143" y="703"/>
                  <a:pt x="121" y="674"/>
                  <a:pt x="114" y="669"/>
                </a:cubicBezTo>
                <a:cubicBezTo>
                  <a:pt x="111" y="662"/>
                  <a:pt x="109" y="659"/>
                  <a:pt x="103" y="655"/>
                </a:cubicBezTo>
                <a:cubicBezTo>
                  <a:pt x="99" y="634"/>
                  <a:pt x="106" y="664"/>
                  <a:pt x="97" y="645"/>
                </a:cubicBezTo>
                <a:cubicBezTo>
                  <a:pt x="92" y="634"/>
                  <a:pt x="96" y="620"/>
                  <a:pt x="91" y="609"/>
                </a:cubicBezTo>
                <a:cubicBezTo>
                  <a:pt x="90" y="602"/>
                  <a:pt x="88" y="594"/>
                  <a:pt x="85" y="588"/>
                </a:cubicBezTo>
                <a:cubicBezTo>
                  <a:pt x="82" y="552"/>
                  <a:pt x="85" y="518"/>
                  <a:pt x="93" y="483"/>
                </a:cubicBezTo>
                <a:cubicBezTo>
                  <a:pt x="90" y="465"/>
                  <a:pt x="83" y="463"/>
                  <a:pt x="66" y="460"/>
                </a:cubicBezTo>
                <a:cubicBezTo>
                  <a:pt x="57" y="455"/>
                  <a:pt x="47" y="449"/>
                  <a:pt x="37" y="445"/>
                </a:cubicBezTo>
                <a:cubicBezTo>
                  <a:pt x="32" y="438"/>
                  <a:pt x="27" y="431"/>
                  <a:pt x="19" y="426"/>
                </a:cubicBezTo>
                <a:cubicBezTo>
                  <a:pt x="14" y="417"/>
                  <a:pt x="12" y="408"/>
                  <a:pt x="6" y="400"/>
                </a:cubicBezTo>
                <a:cubicBezTo>
                  <a:pt x="4" y="394"/>
                  <a:pt x="1" y="391"/>
                  <a:pt x="0" y="385"/>
                </a:cubicBezTo>
                <a:cubicBezTo>
                  <a:pt x="1" y="378"/>
                  <a:pt x="2" y="376"/>
                  <a:pt x="9" y="373"/>
                </a:cubicBezTo>
                <a:cubicBezTo>
                  <a:pt x="20" y="358"/>
                  <a:pt x="70" y="364"/>
                  <a:pt x="73" y="364"/>
                </a:cubicBezTo>
                <a:cubicBezTo>
                  <a:pt x="91" y="362"/>
                  <a:pt x="82" y="360"/>
                  <a:pt x="93" y="351"/>
                </a:cubicBezTo>
                <a:cubicBezTo>
                  <a:pt x="97" y="324"/>
                  <a:pt x="103" y="294"/>
                  <a:pt x="91" y="270"/>
                </a:cubicBezTo>
                <a:cubicBezTo>
                  <a:pt x="90" y="264"/>
                  <a:pt x="89" y="262"/>
                  <a:pt x="84" y="258"/>
                </a:cubicBezTo>
                <a:cubicBezTo>
                  <a:pt x="83" y="228"/>
                  <a:pt x="82" y="198"/>
                  <a:pt x="82" y="168"/>
                </a:cubicBezTo>
                <a:cubicBezTo>
                  <a:pt x="82" y="157"/>
                  <a:pt x="81" y="143"/>
                  <a:pt x="93" y="141"/>
                </a:cubicBezTo>
                <a:cubicBezTo>
                  <a:pt x="94" y="134"/>
                  <a:pt x="95" y="132"/>
                  <a:pt x="102" y="133"/>
                </a:cubicBezTo>
                <a:cubicBezTo>
                  <a:pt x="100" y="143"/>
                  <a:pt x="101" y="145"/>
                  <a:pt x="99" y="138"/>
                </a:cubicBezTo>
                <a:close/>
              </a:path>
            </a:pathLst>
          </a:custGeom>
          <a:noFill/>
          <a:ln w="3175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3401" name="AutoShape 9">
            <a:extLst>
              <a:ext uri="{FF2B5EF4-FFF2-40B4-BE49-F238E27FC236}">
                <a16:creationId xmlns:a16="http://schemas.microsoft.com/office/drawing/2014/main" id="{2A5ADD40-F80D-4547-85D4-488C82D38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8026" y="5313363"/>
            <a:ext cx="487363" cy="488950"/>
          </a:xfrm>
          <a:prstGeom prst="plus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2" name="AutoShape 10">
            <a:extLst>
              <a:ext uri="{FF2B5EF4-FFF2-40B4-BE49-F238E27FC236}">
                <a16:creationId xmlns:a16="http://schemas.microsoft.com/office/drawing/2014/main" id="{461D9E78-4D8F-4B10-85EB-F887B4FAD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8351" y="5313363"/>
            <a:ext cx="487363" cy="488950"/>
          </a:xfrm>
          <a:prstGeom prst="plus">
            <a:avLst>
              <a:gd name="adj" fmla="val 25000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3" name="AutoShape 11">
            <a:extLst>
              <a:ext uri="{FF2B5EF4-FFF2-40B4-BE49-F238E27FC236}">
                <a16:creationId xmlns:a16="http://schemas.microsoft.com/office/drawing/2014/main" id="{660247A5-EF91-4F9A-8E3E-E2C35C955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2588" y="4014788"/>
            <a:ext cx="487362" cy="487362"/>
          </a:xfrm>
          <a:prstGeom prst="plus">
            <a:avLst>
              <a:gd name="adj" fmla="val 25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4" name="AutoShape 12">
            <a:extLst>
              <a:ext uri="{FF2B5EF4-FFF2-40B4-BE49-F238E27FC236}">
                <a16:creationId xmlns:a16="http://schemas.microsoft.com/office/drawing/2014/main" id="{D78E6CAB-CD83-4E78-83F4-7CE3A47A7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913" y="3851276"/>
            <a:ext cx="487362" cy="487363"/>
          </a:xfrm>
          <a:prstGeom prst="plus">
            <a:avLst>
              <a:gd name="adj" fmla="val 250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5" name="AutoShape 13">
            <a:extLst>
              <a:ext uri="{FF2B5EF4-FFF2-40B4-BE49-F238E27FC236}">
                <a16:creationId xmlns:a16="http://schemas.microsoft.com/office/drawing/2014/main" id="{CB2F97DB-7AD2-4EED-96E2-2A4BD0582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4676" y="4989513"/>
            <a:ext cx="487363" cy="487362"/>
          </a:xfrm>
          <a:prstGeom prst="plus">
            <a:avLst>
              <a:gd name="adj" fmla="val 25000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59404" name="Title 15">
            <a:extLst>
              <a:ext uri="{FF2B5EF4-FFF2-40B4-BE49-F238E27FC236}">
                <a16:creationId xmlns:a16="http://schemas.microsoft.com/office/drawing/2014/main" id="{40D9F4D8-4AE9-472A-B506-5AF4191FE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6201"/>
            <a:ext cx="8686800" cy="715963"/>
          </a:xfrm>
        </p:spPr>
        <p:txBody>
          <a:bodyPr/>
          <a:lstStyle/>
          <a:p>
            <a:r>
              <a:rPr lang="en-US" altLang="en-US"/>
              <a:t>Recognition task and supervision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1A3031-82F9-47AB-A8E6-37A1BF2C72A9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397" grpId="0"/>
      <p:bldP spid="443398" grpId="0" animBg="1"/>
      <p:bldP spid="443401" grpId="0" animBg="1"/>
      <p:bldP spid="443402" grpId="0" animBg="1"/>
      <p:bldP spid="443403" grpId="0" animBg="1"/>
      <p:bldP spid="443404" grpId="0" animBg="1"/>
      <p:bldP spid="44340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>
            <a:extLst>
              <a:ext uri="{FF2B5EF4-FFF2-40B4-BE49-F238E27FC236}">
                <a16:creationId xmlns:a16="http://schemas.microsoft.com/office/drawing/2014/main" id="{A55F0C9F-9175-4562-966D-EAA0F7A4CD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60419" name="Object 4">
            <a:extLst>
              <a:ext uri="{FF2B5EF4-FFF2-40B4-BE49-F238E27FC236}">
                <a16:creationId xmlns:a16="http://schemas.microsoft.com/office/drawing/2014/main" id="{3476A086-470D-4209-ADB6-8C5FAFDBF95E}"/>
              </a:ext>
            </a:extLst>
          </p:cNvPr>
          <p:cNvGraphicFramePr>
            <a:graphicFrameLocks noChangeAspect="1"/>
          </p:cNvGraphicFramePr>
          <p:nvPr>
            <p:ph idx="1"/>
          </p:nvPr>
        </p:nvGraphicFramePr>
        <p:xfrm>
          <a:off x="2033588" y="304800"/>
          <a:ext cx="8177212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Image" r:id="rId4" imgW="11733333" imgH="7326984" progId="">
                  <p:embed/>
                </p:oleObj>
              </mc:Choice>
              <mc:Fallback>
                <p:oleObj name="Image" r:id="rId4" imgW="11733333" imgH="7326984" progId="">
                  <p:embed/>
                  <p:pic>
                    <p:nvPicPr>
                      <p:cNvPr id="60419" name="Object 4">
                        <a:extLst>
                          <a:ext uri="{FF2B5EF4-FFF2-40B4-BE49-F238E27FC236}">
                            <a16:creationId xmlns:a16="http://schemas.microsoft.com/office/drawing/2014/main" id="{3476A086-470D-4209-ADB6-8C5FAFDBF9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588" y="304800"/>
                        <a:ext cx="8177212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0" name="Text Box 7">
            <a:extLst>
              <a:ext uri="{FF2B5EF4-FFF2-40B4-BE49-F238E27FC236}">
                <a16:creationId xmlns:a16="http://schemas.microsoft.com/office/drawing/2014/main" id="{D826DED5-F62C-4DE7-A001-965E0A00B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3525" y="5218113"/>
            <a:ext cx="158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Unsupervised</a:t>
            </a:r>
          </a:p>
        </p:txBody>
      </p:sp>
      <p:sp>
        <p:nvSpPr>
          <p:cNvPr id="60421" name="Text Box 8">
            <a:extLst>
              <a:ext uri="{FF2B5EF4-FFF2-40B4-BE49-F238E27FC236}">
                <a16:creationId xmlns:a16="http://schemas.microsoft.com/office/drawing/2014/main" id="{4F7D1125-C7FF-495B-B81F-9C0F9279D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5195888"/>
            <a:ext cx="225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“Weakly” supervised</a:t>
            </a:r>
          </a:p>
        </p:txBody>
      </p:sp>
      <p:sp>
        <p:nvSpPr>
          <p:cNvPr id="60422" name="Text Box 9">
            <a:extLst>
              <a:ext uri="{FF2B5EF4-FFF2-40B4-BE49-F238E27FC236}">
                <a16:creationId xmlns:a16="http://schemas.microsoft.com/office/drawing/2014/main" id="{4F16F583-8D45-4683-8DD5-F921DC1C1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2576" y="5181600"/>
            <a:ext cx="1851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Fully supervised</a:t>
            </a:r>
          </a:p>
        </p:txBody>
      </p:sp>
      <p:sp>
        <p:nvSpPr>
          <p:cNvPr id="727050" name="AutoShape 10">
            <a:extLst>
              <a:ext uri="{FF2B5EF4-FFF2-40B4-BE49-F238E27FC236}">
                <a16:creationId xmlns:a16="http://schemas.microsoft.com/office/drawing/2014/main" id="{AF9E6759-3ACD-47D4-8BC5-D459F3AC56C7}"/>
              </a:ext>
            </a:extLst>
          </p:cNvPr>
          <p:cNvSpPr>
            <a:spLocks/>
          </p:cNvSpPr>
          <p:nvPr/>
        </p:nvSpPr>
        <p:spPr bwMode="auto">
          <a:xfrm rot="5400000">
            <a:off x="7239000" y="3810000"/>
            <a:ext cx="381000" cy="4038600"/>
          </a:xfrm>
          <a:prstGeom prst="rightBrace">
            <a:avLst>
              <a:gd name="adj1" fmla="val 8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727051" name="Text Box 11">
            <a:extLst>
              <a:ext uri="{FF2B5EF4-FFF2-40B4-BE49-F238E27FC236}">
                <a16:creationId xmlns:a16="http://schemas.microsoft.com/office/drawing/2014/main" id="{9FD44A69-57BE-45A8-B3AB-5C524D0E33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6056313"/>
            <a:ext cx="287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Definition depends on task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A9A450-5EEA-413A-A544-C8B352E49C51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50" grpId="0" animBg="1"/>
      <p:bldP spid="72705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>
            <a:extLst>
              <a:ext uri="{FF2B5EF4-FFF2-40B4-BE49-F238E27FC236}">
                <a16:creationId xmlns:a16="http://schemas.microsoft.com/office/drawing/2014/main" id="{5F7AD333-79C4-4ABC-979F-33A8C3C3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Classifiers: Linear SVM</a:t>
            </a:r>
          </a:p>
        </p:txBody>
      </p:sp>
      <p:grpSp>
        <p:nvGrpSpPr>
          <p:cNvPr id="86019" name="Group 14">
            <a:extLst>
              <a:ext uri="{FF2B5EF4-FFF2-40B4-BE49-F238E27FC236}">
                <a16:creationId xmlns:a16="http://schemas.microsoft.com/office/drawing/2014/main" id="{760A07FC-ADC4-4969-A62E-16C94C928E3D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1447800"/>
            <a:ext cx="4038600" cy="3417888"/>
            <a:chOff x="4267200" y="2667000"/>
            <a:chExt cx="4038600" cy="3417332"/>
          </a:xfrm>
        </p:grpSpPr>
        <p:sp>
          <p:nvSpPr>
            <p:cNvPr id="86024" name="TextBox 15">
              <a:extLst>
                <a:ext uri="{FF2B5EF4-FFF2-40B4-BE49-F238E27FC236}">
                  <a16:creationId xmlns:a16="http://schemas.microsoft.com/office/drawing/2014/main" id="{296AAB27-DEAA-454A-A531-5A39447D1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86025" name="TextBox 16">
              <a:extLst>
                <a:ext uri="{FF2B5EF4-FFF2-40B4-BE49-F238E27FC236}">
                  <a16:creationId xmlns:a16="http://schemas.microsoft.com/office/drawing/2014/main" id="{ECCF8CFE-2DF6-4662-8E90-E729CFFB11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86026" name="TextBox 17">
              <a:extLst>
                <a:ext uri="{FF2B5EF4-FFF2-40B4-BE49-F238E27FC236}">
                  <a16:creationId xmlns:a16="http://schemas.microsoft.com/office/drawing/2014/main" id="{59C2921C-C743-441F-B232-08F5962EB0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86027" name="TextBox 18">
              <a:extLst>
                <a:ext uri="{FF2B5EF4-FFF2-40B4-BE49-F238E27FC236}">
                  <a16:creationId xmlns:a16="http://schemas.microsoft.com/office/drawing/2014/main" id="{E2AC2CA8-5876-4C1E-B38D-AB0924B88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86028" name="TextBox 19">
              <a:extLst>
                <a:ext uri="{FF2B5EF4-FFF2-40B4-BE49-F238E27FC236}">
                  <a16:creationId xmlns:a16="http://schemas.microsoft.com/office/drawing/2014/main" id="{391E61A1-CB8D-4EC5-B9DC-6750464C1B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86029" name="TextBox 20">
              <a:extLst>
                <a:ext uri="{FF2B5EF4-FFF2-40B4-BE49-F238E27FC236}">
                  <a16:creationId xmlns:a16="http://schemas.microsoft.com/office/drawing/2014/main" id="{0E26842B-2244-48C9-AC8D-B6F8D6949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86030" name="TextBox 21">
              <a:extLst>
                <a:ext uri="{FF2B5EF4-FFF2-40B4-BE49-F238E27FC236}">
                  <a16:creationId xmlns:a16="http://schemas.microsoft.com/office/drawing/2014/main" id="{73C2C17E-9909-4A5C-BF1C-A1E3335DBB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86031" name="TextBox 22">
              <a:extLst>
                <a:ext uri="{FF2B5EF4-FFF2-40B4-BE49-F238E27FC236}">
                  <a16:creationId xmlns:a16="http://schemas.microsoft.com/office/drawing/2014/main" id="{12D368BE-B41E-4870-A963-4245ECA893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5000" y="368046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86032" name="TextBox 24">
              <a:extLst>
                <a:ext uri="{FF2B5EF4-FFF2-40B4-BE49-F238E27FC236}">
                  <a16:creationId xmlns:a16="http://schemas.microsoft.com/office/drawing/2014/main" id="{47E92122-7CD4-45A4-A4BE-8336435DAA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86033" name="TextBox 25">
              <a:extLst>
                <a:ext uri="{FF2B5EF4-FFF2-40B4-BE49-F238E27FC236}">
                  <a16:creationId xmlns:a16="http://schemas.microsoft.com/office/drawing/2014/main" id="{058DF1D4-F250-48D0-B30D-DF98FE359F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86034" name="TextBox 26">
              <a:extLst>
                <a:ext uri="{FF2B5EF4-FFF2-40B4-BE49-F238E27FC236}">
                  <a16:creationId xmlns:a16="http://schemas.microsoft.com/office/drawing/2014/main" id="{76A7556B-9424-46B6-A7BE-14C743ECFD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86035" name="TextBox 27">
              <a:extLst>
                <a:ext uri="{FF2B5EF4-FFF2-40B4-BE49-F238E27FC236}">
                  <a16:creationId xmlns:a16="http://schemas.microsoft.com/office/drawing/2014/main" id="{5881153E-BEF1-43BB-9DF9-265ADF0BE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86036" name="TextBox 28">
              <a:extLst>
                <a:ext uri="{FF2B5EF4-FFF2-40B4-BE49-F238E27FC236}">
                  <a16:creationId xmlns:a16="http://schemas.microsoft.com/office/drawing/2014/main" id="{519272AC-0FD1-4404-8C02-6DF720BDE8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CBF5FF7-CB57-49E2-8CFD-A56475856038}"/>
                </a:ext>
              </a:extLst>
            </p:cNvPr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80AC017-D4C7-4B87-8232-162AEB27D523}"/>
                </a:ext>
              </a:extLst>
            </p:cNvPr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039" name="TextBox 32">
              <a:extLst>
                <a:ext uri="{FF2B5EF4-FFF2-40B4-BE49-F238E27FC236}">
                  <a16:creationId xmlns:a16="http://schemas.microsoft.com/office/drawing/2014/main" id="{F3551157-BF9B-4B73-AD84-F27CE3DD79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x2</a:t>
              </a:r>
            </a:p>
          </p:txBody>
        </p:sp>
        <p:sp>
          <p:nvSpPr>
            <p:cNvPr id="86040" name="TextBox 33">
              <a:extLst>
                <a:ext uri="{FF2B5EF4-FFF2-40B4-BE49-F238E27FC236}">
                  <a16:creationId xmlns:a16="http://schemas.microsoft.com/office/drawing/2014/main" id="{A5352BB9-036F-4532-98DB-22B579E122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x1</a:t>
              </a: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D59605D-2CBF-44B8-8129-A60C5C2B58A9}"/>
              </a:ext>
            </a:extLst>
          </p:cNvPr>
          <p:cNvCxnSpPr/>
          <p:nvPr/>
        </p:nvCxnSpPr>
        <p:spPr>
          <a:xfrm>
            <a:off x="6248400" y="2362200"/>
            <a:ext cx="403860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FA9CACA-EF46-4944-BE54-1138F5C54BE6}"/>
              </a:ext>
            </a:extLst>
          </p:cNvPr>
          <p:cNvCxnSpPr/>
          <p:nvPr/>
        </p:nvCxnSpPr>
        <p:spPr>
          <a:xfrm>
            <a:off x="6172200" y="2781300"/>
            <a:ext cx="4267200" cy="7239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022" name="Content Placeholder 23">
            <a:extLst>
              <a:ext uri="{FF2B5EF4-FFF2-40B4-BE49-F238E27FC236}">
                <a16:creationId xmlns:a16="http://schemas.microsoft.com/office/drawing/2014/main" id="{917A1E04-03D4-406C-96B1-A93E90E13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CDA0BB6-B88C-4BFC-BF47-C1C9FCD493E6}"/>
              </a:ext>
            </a:extLst>
          </p:cNvPr>
          <p:cNvSpPr txBox="1">
            <a:spLocks/>
          </p:cNvSpPr>
          <p:nvPr/>
        </p:nvSpPr>
        <p:spPr bwMode="auto">
          <a:xfrm>
            <a:off x="1752600" y="4800601"/>
            <a:ext cx="86868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/>
              <a:t>Find a </a:t>
            </a:r>
            <a:r>
              <a:rPr lang="en-US" altLang="en-US" i="1" dirty="0"/>
              <a:t>linear function </a:t>
            </a:r>
            <a:r>
              <a:rPr lang="en-US" altLang="en-US" dirty="0"/>
              <a:t>to separate the classes:</a:t>
            </a:r>
          </a:p>
          <a:p>
            <a:pPr>
              <a:defRPr/>
            </a:pPr>
            <a:endParaRPr lang="en-US" altLang="en-US" sz="1200" dirty="0"/>
          </a:p>
          <a:p>
            <a:pPr algn="ctr">
              <a:buFontTx/>
              <a:buNone/>
              <a:defRPr/>
            </a:pPr>
            <a:r>
              <a:rPr lang="en-US" altLang="en-US" dirty="0">
                <a:solidFill>
                  <a:srgbClr val="0000FF"/>
                </a:solidFill>
              </a:rPr>
              <a:t>	f(</a:t>
            </a:r>
            <a:r>
              <a:rPr lang="en-US" altLang="en-US" b="1" dirty="0">
                <a:solidFill>
                  <a:srgbClr val="0000FF"/>
                </a:solidFill>
              </a:rPr>
              <a:t>x</a:t>
            </a:r>
            <a:r>
              <a:rPr lang="en-US" altLang="en-US" dirty="0">
                <a:solidFill>
                  <a:srgbClr val="0000FF"/>
                </a:solidFill>
              </a:rPr>
              <a:t>) = </a:t>
            </a:r>
            <a:r>
              <a:rPr lang="en-US" altLang="en-US" dirty="0" err="1">
                <a:solidFill>
                  <a:srgbClr val="0000FF"/>
                </a:solidFill>
              </a:rPr>
              <a:t>sgn</a:t>
            </a:r>
            <a:r>
              <a:rPr lang="en-US" altLang="en-US" dirty="0">
                <a:solidFill>
                  <a:srgbClr val="0000FF"/>
                </a:solidFill>
              </a:rPr>
              <a:t>(</a:t>
            </a:r>
            <a:r>
              <a:rPr lang="en-US" altLang="en-US" b="1" dirty="0">
                <a:solidFill>
                  <a:srgbClr val="0000FF"/>
                </a:solidFill>
              </a:rPr>
              <a:t>w </a:t>
            </a:r>
            <a:r>
              <a:rPr lang="en-US" altLang="en-US" dirty="0">
                <a:solidFill>
                  <a:srgbClr val="0000FF"/>
                </a:solidFill>
                <a:sym typeface="Symbol" pitchFamily="18" charset="2"/>
              </a:rPr>
              <a:t> </a:t>
            </a:r>
            <a:r>
              <a:rPr lang="en-US" altLang="en-US" b="1" dirty="0">
                <a:solidFill>
                  <a:srgbClr val="0000FF"/>
                </a:solidFill>
              </a:rPr>
              <a:t>x </a:t>
            </a:r>
            <a:r>
              <a:rPr lang="en-US" altLang="en-US" dirty="0">
                <a:solidFill>
                  <a:srgbClr val="0000FF"/>
                </a:solidFill>
              </a:rPr>
              <a:t>+ b)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30656-720E-45E0-877C-DC3E6FD4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Metric Space…</a:t>
            </a:r>
          </a:p>
        </p:txBody>
      </p:sp>
      <p:pic>
        <p:nvPicPr>
          <p:cNvPr id="1026" name="Picture 2" descr="Metric Spaces, Open Balls, and Limit Points">
            <a:extLst>
              <a:ext uri="{FF2B5EF4-FFF2-40B4-BE49-F238E27FC236}">
                <a16:creationId xmlns:a16="http://schemas.microsoft.com/office/drawing/2014/main" id="{750BA912-414F-4581-B91E-1A9FFC4C89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016" y="1690688"/>
            <a:ext cx="6032649" cy="43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593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>
            <a:extLst>
              <a:ext uri="{FF2B5EF4-FFF2-40B4-BE49-F238E27FC236}">
                <a16:creationId xmlns:a16="http://schemas.microsoft.com/office/drawing/2014/main" id="{4493ED8D-B91D-4D90-9651-3F56DE67D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Classifiers: Linear SVM</a:t>
            </a:r>
          </a:p>
        </p:txBody>
      </p:sp>
      <p:grpSp>
        <p:nvGrpSpPr>
          <p:cNvPr id="87043" name="Group 14">
            <a:extLst>
              <a:ext uri="{FF2B5EF4-FFF2-40B4-BE49-F238E27FC236}">
                <a16:creationId xmlns:a16="http://schemas.microsoft.com/office/drawing/2014/main" id="{3981ECB7-E58E-4840-AD12-5CE3FB0DA16E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1447800"/>
            <a:ext cx="4038600" cy="3417888"/>
            <a:chOff x="4267200" y="2667000"/>
            <a:chExt cx="4038600" cy="3417332"/>
          </a:xfrm>
        </p:grpSpPr>
        <p:sp>
          <p:nvSpPr>
            <p:cNvPr id="87052" name="TextBox 15">
              <a:extLst>
                <a:ext uri="{FF2B5EF4-FFF2-40B4-BE49-F238E27FC236}">
                  <a16:creationId xmlns:a16="http://schemas.microsoft.com/office/drawing/2014/main" id="{CBA5A72A-8C24-4197-A216-9275EB8C4D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87053" name="TextBox 16">
              <a:extLst>
                <a:ext uri="{FF2B5EF4-FFF2-40B4-BE49-F238E27FC236}">
                  <a16:creationId xmlns:a16="http://schemas.microsoft.com/office/drawing/2014/main" id="{040C8E3C-6EC8-43C8-BADC-86EF468262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87054" name="TextBox 17">
              <a:extLst>
                <a:ext uri="{FF2B5EF4-FFF2-40B4-BE49-F238E27FC236}">
                  <a16:creationId xmlns:a16="http://schemas.microsoft.com/office/drawing/2014/main" id="{FCFF7496-D114-43CA-A478-73F40948DF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87055" name="TextBox 18">
              <a:extLst>
                <a:ext uri="{FF2B5EF4-FFF2-40B4-BE49-F238E27FC236}">
                  <a16:creationId xmlns:a16="http://schemas.microsoft.com/office/drawing/2014/main" id="{D0528039-CBFE-4FC3-BF86-1E0D0F7210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87056" name="TextBox 19">
              <a:extLst>
                <a:ext uri="{FF2B5EF4-FFF2-40B4-BE49-F238E27FC236}">
                  <a16:creationId xmlns:a16="http://schemas.microsoft.com/office/drawing/2014/main" id="{451F9905-E0BA-4246-A7BD-E4B2AB8D36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87057" name="TextBox 20">
              <a:extLst>
                <a:ext uri="{FF2B5EF4-FFF2-40B4-BE49-F238E27FC236}">
                  <a16:creationId xmlns:a16="http://schemas.microsoft.com/office/drawing/2014/main" id="{CA29262F-FF6B-4F92-A5F7-D733FB3273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87058" name="TextBox 21">
              <a:extLst>
                <a:ext uri="{FF2B5EF4-FFF2-40B4-BE49-F238E27FC236}">
                  <a16:creationId xmlns:a16="http://schemas.microsoft.com/office/drawing/2014/main" id="{EF9B6F75-94FB-4AFB-B198-6D095A0DF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87059" name="TextBox 22">
              <a:extLst>
                <a:ext uri="{FF2B5EF4-FFF2-40B4-BE49-F238E27FC236}">
                  <a16:creationId xmlns:a16="http://schemas.microsoft.com/office/drawing/2014/main" id="{9DCACA12-D615-48A4-91CE-69140D8CAA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5000" y="368046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87060" name="TextBox 24">
              <a:extLst>
                <a:ext uri="{FF2B5EF4-FFF2-40B4-BE49-F238E27FC236}">
                  <a16:creationId xmlns:a16="http://schemas.microsoft.com/office/drawing/2014/main" id="{F63383CE-8E0A-4D2D-8481-181739E59B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87061" name="TextBox 25">
              <a:extLst>
                <a:ext uri="{FF2B5EF4-FFF2-40B4-BE49-F238E27FC236}">
                  <a16:creationId xmlns:a16="http://schemas.microsoft.com/office/drawing/2014/main" id="{2B4BD5D8-A199-48E5-9AC2-9409780A5E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87062" name="TextBox 26">
              <a:extLst>
                <a:ext uri="{FF2B5EF4-FFF2-40B4-BE49-F238E27FC236}">
                  <a16:creationId xmlns:a16="http://schemas.microsoft.com/office/drawing/2014/main" id="{2915F353-FA3E-487F-B022-36DAB81F4C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87063" name="TextBox 27">
              <a:extLst>
                <a:ext uri="{FF2B5EF4-FFF2-40B4-BE49-F238E27FC236}">
                  <a16:creationId xmlns:a16="http://schemas.microsoft.com/office/drawing/2014/main" id="{C40E6F09-9CE3-46B2-B432-06A4FAE3C0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87064" name="TextBox 28">
              <a:extLst>
                <a:ext uri="{FF2B5EF4-FFF2-40B4-BE49-F238E27FC236}">
                  <a16:creationId xmlns:a16="http://schemas.microsoft.com/office/drawing/2014/main" id="{38D66BA1-C8B5-4971-B2FD-82EC15500C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4EAB83E-9AD8-4D1F-80DE-5A1E51C49C03}"/>
                </a:ext>
              </a:extLst>
            </p:cNvPr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62B7457-8600-4008-8550-CDB38966B3B0}"/>
                </a:ext>
              </a:extLst>
            </p:cNvPr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067" name="TextBox 32">
              <a:extLst>
                <a:ext uri="{FF2B5EF4-FFF2-40B4-BE49-F238E27FC236}">
                  <a16:creationId xmlns:a16="http://schemas.microsoft.com/office/drawing/2014/main" id="{D1495577-74FD-4C83-886F-3FD89C9DB7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x2</a:t>
              </a:r>
            </a:p>
          </p:txBody>
        </p:sp>
        <p:sp>
          <p:nvSpPr>
            <p:cNvPr id="87068" name="TextBox 33">
              <a:extLst>
                <a:ext uri="{FF2B5EF4-FFF2-40B4-BE49-F238E27FC236}">
                  <a16:creationId xmlns:a16="http://schemas.microsoft.com/office/drawing/2014/main" id="{923A6DC8-C6CF-4E18-9A66-07A5CBA30E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x1</a:t>
              </a: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6B1A9D0-D091-4B3C-BD06-24F597EEC8AD}"/>
              </a:ext>
            </a:extLst>
          </p:cNvPr>
          <p:cNvCxnSpPr/>
          <p:nvPr/>
        </p:nvCxnSpPr>
        <p:spPr>
          <a:xfrm>
            <a:off x="6248400" y="2362200"/>
            <a:ext cx="403860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F41AE3B-B7A5-413B-8E3D-7254D4C70B8D}"/>
              </a:ext>
            </a:extLst>
          </p:cNvPr>
          <p:cNvCxnSpPr/>
          <p:nvPr/>
        </p:nvCxnSpPr>
        <p:spPr>
          <a:xfrm>
            <a:off x="6400800" y="2217738"/>
            <a:ext cx="4038600" cy="1524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0B21BFF-3C16-4A98-8459-68988BDD4766}"/>
              </a:ext>
            </a:extLst>
          </p:cNvPr>
          <p:cNvCxnSpPr/>
          <p:nvPr/>
        </p:nvCxnSpPr>
        <p:spPr>
          <a:xfrm>
            <a:off x="6313488" y="2579688"/>
            <a:ext cx="4038600" cy="1524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861C3E7-68F9-48F3-B99E-09ED38C20AF9}"/>
              </a:ext>
            </a:extLst>
          </p:cNvPr>
          <p:cNvSpPr/>
          <p:nvPr/>
        </p:nvSpPr>
        <p:spPr>
          <a:xfrm>
            <a:off x="7521575" y="2549525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725E654-58B9-4D25-B504-C2AD241D4AF7}"/>
              </a:ext>
            </a:extLst>
          </p:cNvPr>
          <p:cNvSpPr/>
          <p:nvPr/>
        </p:nvSpPr>
        <p:spPr>
          <a:xfrm>
            <a:off x="8880475" y="3048000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B7C0106-F275-403F-BED3-1C03AF4829B2}"/>
              </a:ext>
            </a:extLst>
          </p:cNvPr>
          <p:cNvSpPr/>
          <p:nvPr/>
        </p:nvSpPr>
        <p:spPr>
          <a:xfrm>
            <a:off x="8359775" y="3276600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7050" name="Content Placeholder 27">
            <a:extLst>
              <a:ext uri="{FF2B5EF4-FFF2-40B4-BE49-F238E27FC236}">
                <a16:creationId xmlns:a16="http://schemas.microsoft.com/office/drawing/2014/main" id="{2C4AFF7B-7117-4F63-B2A2-E9F781869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B1D0AE5-81FE-4707-AE92-C05DC6B9E733}"/>
              </a:ext>
            </a:extLst>
          </p:cNvPr>
          <p:cNvSpPr txBox="1">
            <a:spLocks/>
          </p:cNvSpPr>
          <p:nvPr/>
        </p:nvSpPr>
        <p:spPr bwMode="auto">
          <a:xfrm>
            <a:off x="1752600" y="4800601"/>
            <a:ext cx="86868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/>
              <a:t>Find a </a:t>
            </a:r>
            <a:r>
              <a:rPr lang="en-US" altLang="en-US" i="1" dirty="0"/>
              <a:t>linear function </a:t>
            </a:r>
            <a:r>
              <a:rPr lang="en-US" altLang="en-US" dirty="0"/>
              <a:t>to separate the classes:</a:t>
            </a:r>
          </a:p>
          <a:p>
            <a:pPr>
              <a:defRPr/>
            </a:pPr>
            <a:endParaRPr lang="en-US" altLang="en-US" sz="1200" dirty="0"/>
          </a:p>
          <a:p>
            <a:pPr algn="ctr">
              <a:buFontTx/>
              <a:buNone/>
              <a:defRPr/>
            </a:pPr>
            <a:r>
              <a:rPr lang="en-US" altLang="en-US" dirty="0">
                <a:solidFill>
                  <a:srgbClr val="0000FF"/>
                </a:solidFill>
              </a:rPr>
              <a:t>	f(</a:t>
            </a:r>
            <a:r>
              <a:rPr lang="en-US" altLang="en-US" b="1" dirty="0">
                <a:solidFill>
                  <a:srgbClr val="0000FF"/>
                </a:solidFill>
              </a:rPr>
              <a:t>x</a:t>
            </a:r>
            <a:r>
              <a:rPr lang="en-US" altLang="en-US" dirty="0">
                <a:solidFill>
                  <a:srgbClr val="0000FF"/>
                </a:solidFill>
              </a:rPr>
              <a:t>) = </a:t>
            </a:r>
            <a:r>
              <a:rPr lang="en-US" altLang="en-US" dirty="0" err="1">
                <a:solidFill>
                  <a:srgbClr val="0000FF"/>
                </a:solidFill>
              </a:rPr>
              <a:t>sgn</a:t>
            </a:r>
            <a:r>
              <a:rPr lang="en-US" altLang="en-US" dirty="0">
                <a:solidFill>
                  <a:srgbClr val="0000FF"/>
                </a:solidFill>
              </a:rPr>
              <a:t>(</a:t>
            </a:r>
            <a:r>
              <a:rPr lang="en-US" altLang="en-US" b="1" dirty="0">
                <a:solidFill>
                  <a:srgbClr val="0000FF"/>
                </a:solidFill>
              </a:rPr>
              <a:t>w </a:t>
            </a:r>
            <a:r>
              <a:rPr lang="en-US" altLang="en-US" dirty="0">
                <a:solidFill>
                  <a:srgbClr val="0000FF"/>
                </a:solidFill>
                <a:sym typeface="Symbol" pitchFamily="18" charset="2"/>
              </a:rPr>
              <a:t> </a:t>
            </a:r>
            <a:r>
              <a:rPr lang="en-US" altLang="en-US" b="1" dirty="0">
                <a:solidFill>
                  <a:srgbClr val="0000FF"/>
                </a:solidFill>
              </a:rPr>
              <a:t>x </a:t>
            </a:r>
            <a:r>
              <a:rPr lang="en-US" altLang="en-US" dirty="0">
                <a:solidFill>
                  <a:srgbClr val="0000FF"/>
                </a:solidFill>
              </a:rPr>
              <a:t>+ b)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>
            <a:extLst>
              <a:ext uri="{FF2B5EF4-FFF2-40B4-BE49-F238E27FC236}">
                <a16:creationId xmlns:a16="http://schemas.microsoft.com/office/drawing/2014/main" id="{3A09E306-8DD6-4C90-BF1B-074CC6FAD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Classifiers: Linear SVM</a:t>
            </a:r>
          </a:p>
        </p:txBody>
      </p:sp>
      <p:grpSp>
        <p:nvGrpSpPr>
          <p:cNvPr id="88067" name="Group 14">
            <a:extLst>
              <a:ext uri="{FF2B5EF4-FFF2-40B4-BE49-F238E27FC236}">
                <a16:creationId xmlns:a16="http://schemas.microsoft.com/office/drawing/2014/main" id="{E9625B9B-75EC-442F-9F66-EE1792825A33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1447800"/>
            <a:ext cx="4038600" cy="3417888"/>
            <a:chOff x="4267200" y="2667000"/>
            <a:chExt cx="4038600" cy="3417332"/>
          </a:xfrm>
        </p:grpSpPr>
        <p:sp>
          <p:nvSpPr>
            <p:cNvPr id="88077" name="TextBox 15">
              <a:extLst>
                <a:ext uri="{FF2B5EF4-FFF2-40B4-BE49-F238E27FC236}">
                  <a16:creationId xmlns:a16="http://schemas.microsoft.com/office/drawing/2014/main" id="{6E0BAD72-E390-44DB-BB4D-00A1D6147F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88078" name="TextBox 16">
              <a:extLst>
                <a:ext uri="{FF2B5EF4-FFF2-40B4-BE49-F238E27FC236}">
                  <a16:creationId xmlns:a16="http://schemas.microsoft.com/office/drawing/2014/main" id="{A62A1A22-8763-4CAA-8845-4CE1F321E1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88079" name="TextBox 17">
              <a:extLst>
                <a:ext uri="{FF2B5EF4-FFF2-40B4-BE49-F238E27FC236}">
                  <a16:creationId xmlns:a16="http://schemas.microsoft.com/office/drawing/2014/main" id="{B70FBBD4-CFE9-486A-B3AC-D5FB5A632E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88080" name="TextBox 18">
              <a:extLst>
                <a:ext uri="{FF2B5EF4-FFF2-40B4-BE49-F238E27FC236}">
                  <a16:creationId xmlns:a16="http://schemas.microsoft.com/office/drawing/2014/main" id="{508036E4-F644-462D-8DA2-0232282F2F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88081" name="TextBox 19">
              <a:extLst>
                <a:ext uri="{FF2B5EF4-FFF2-40B4-BE49-F238E27FC236}">
                  <a16:creationId xmlns:a16="http://schemas.microsoft.com/office/drawing/2014/main" id="{F917898D-7031-4A9D-83F7-7EA9D7E475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88082" name="TextBox 20">
              <a:extLst>
                <a:ext uri="{FF2B5EF4-FFF2-40B4-BE49-F238E27FC236}">
                  <a16:creationId xmlns:a16="http://schemas.microsoft.com/office/drawing/2014/main" id="{89C5A89C-FBF0-452B-B075-1F7D85DCF7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88083" name="TextBox 21">
              <a:extLst>
                <a:ext uri="{FF2B5EF4-FFF2-40B4-BE49-F238E27FC236}">
                  <a16:creationId xmlns:a16="http://schemas.microsoft.com/office/drawing/2014/main" id="{FB0F784A-61D1-4E9F-BDAA-ABB007C267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88084" name="TextBox 22">
              <a:extLst>
                <a:ext uri="{FF2B5EF4-FFF2-40B4-BE49-F238E27FC236}">
                  <a16:creationId xmlns:a16="http://schemas.microsoft.com/office/drawing/2014/main" id="{2D96E8CD-FD47-4ADC-B501-C6A5165050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5000" y="368046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88085" name="TextBox 23">
              <a:extLst>
                <a:ext uri="{FF2B5EF4-FFF2-40B4-BE49-F238E27FC236}">
                  <a16:creationId xmlns:a16="http://schemas.microsoft.com/office/drawing/2014/main" id="{37AD8A40-86DF-4810-B0CC-74314DF903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88086" name="TextBox 24">
              <a:extLst>
                <a:ext uri="{FF2B5EF4-FFF2-40B4-BE49-F238E27FC236}">
                  <a16:creationId xmlns:a16="http://schemas.microsoft.com/office/drawing/2014/main" id="{F2654024-854B-40B7-84A1-0470BB0218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88087" name="TextBox 25">
              <a:extLst>
                <a:ext uri="{FF2B5EF4-FFF2-40B4-BE49-F238E27FC236}">
                  <a16:creationId xmlns:a16="http://schemas.microsoft.com/office/drawing/2014/main" id="{A68A7566-F656-418A-B750-72365C5EB0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88088" name="TextBox 26">
              <a:extLst>
                <a:ext uri="{FF2B5EF4-FFF2-40B4-BE49-F238E27FC236}">
                  <a16:creationId xmlns:a16="http://schemas.microsoft.com/office/drawing/2014/main" id="{6047DCCE-BFB9-48B3-B537-EF37B2775E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88089" name="TextBox 27">
              <a:extLst>
                <a:ext uri="{FF2B5EF4-FFF2-40B4-BE49-F238E27FC236}">
                  <a16:creationId xmlns:a16="http://schemas.microsoft.com/office/drawing/2014/main" id="{0DF31911-9079-432F-87D1-758D36B3F8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88090" name="TextBox 28">
              <a:extLst>
                <a:ext uri="{FF2B5EF4-FFF2-40B4-BE49-F238E27FC236}">
                  <a16:creationId xmlns:a16="http://schemas.microsoft.com/office/drawing/2014/main" id="{EA395154-BED5-4E51-A23E-C8DC856225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BA51E25-3C0B-4D9A-87F4-ECAF2429F4EE}"/>
                </a:ext>
              </a:extLst>
            </p:cNvPr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E24A5AD-632A-4B0B-9612-51D6AD501A70}"/>
                </a:ext>
              </a:extLst>
            </p:cNvPr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093" name="TextBox 32">
              <a:extLst>
                <a:ext uri="{FF2B5EF4-FFF2-40B4-BE49-F238E27FC236}">
                  <a16:creationId xmlns:a16="http://schemas.microsoft.com/office/drawing/2014/main" id="{8A749629-F327-48DE-B85A-F239EEA311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x2</a:t>
              </a:r>
            </a:p>
          </p:txBody>
        </p:sp>
        <p:sp>
          <p:nvSpPr>
            <p:cNvPr id="88094" name="TextBox 33">
              <a:extLst>
                <a:ext uri="{FF2B5EF4-FFF2-40B4-BE49-F238E27FC236}">
                  <a16:creationId xmlns:a16="http://schemas.microsoft.com/office/drawing/2014/main" id="{124EA964-B85F-442C-90C3-E5EA754D35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x1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1E9A5A-D095-47F4-8DB9-CD8D70313F44}"/>
              </a:ext>
            </a:extLst>
          </p:cNvPr>
          <p:cNvCxnSpPr/>
          <p:nvPr/>
        </p:nvCxnSpPr>
        <p:spPr>
          <a:xfrm>
            <a:off x="6248400" y="2362200"/>
            <a:ext cx="403860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5EBB258-7C81-439C-90FE-07FDEE76354A}"/>
              </a:ext>
            </a:extLst>
          </p:cNvPr>
          <p:cNvCxnSpPr/>
          <p:nvPr/>
        </p:nvCxnSpPr>
        <p:spPr>
          <a:xfrm>
            <a:off x="6400800" y="2217738"/>
            <a:ext cx="4038600" cy="1524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30BAB0-C987-4A70-BAC9-E396858F11D1}"/>
              </a:ext>
            </a:extLst>
          </p:cNvPr>
          <p:cNvCxnSpPr/>
          <p:nvPr/>
        </p:nvCxnSpPr>
        <p:spPr>
          <a:xfrm>
            <a:off x="6313488" y="2579688"/>
            <a:ext cx="4038600" cy="1524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53D184B-49C2-4855-9477-69E383664A4C}"/>
              </a:ext>
            </a:extLst>
          </p:cNvPr>
          <p:cNvSpPr/>
          <p:nvPr/>
        </p:nvSpPr>
        <p:spPr>
          <a:xfrm>
            <a:off x="7521575" y="2533650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CEA001B-0F04-4E54-8A0C-75BB973F657B}"/>
              </a:ext>
            </a:extLst>
          </p:cNvPr>
          <p:cNvSpPr/>
          <p:nvPr/>
        </p:nvSpPr>
        <p:spPr>
          <a:xfrm>
            <a:off x="8880475" y="3048000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89527FA-6BE1-4443-BD6B-4F6F474D5623}"/>
              </a:ext>
            </a:extLst>
          </p:cNvPr>
          <p:cNvSpPr/>
          <p:nvPr/>
        </p:nvSpPr>
        <p:spPr>
          <a:xfrm>
            <a:off x="8359775" y="3276600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41D8FF8-A4D7-438D-AF23-05EB58CD45DB}"/>
              </a:ext>
            </a:extLst>
          </p:cNvPr>
          <p:cNvCxnSpPr/>
          <p:nvPr/>
        </p:nvCxnSpPr>
        <p:spPr>
          <a:xfrm rot="10800000" flipV="1">
            <a:off x="8153400" y="1962150"/>
            <a:ext cx="533400" cy="3048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075" name="Content Placeholder 29">
            <a:extLst>
              <a:ext uri="{FF2B5EF4-FFF2-40B4-BE49-F238E27FC236}">
                <a16:creationId xmlns:a16="http://schemas.microsoft.com/office/drawing/2014/main" id="{CA80E7C6-A202-4E9E-872B-93216F732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FCCD69D-31D1-4A93-8989-1A80D9BF49B0}"/>
              </a:ext>
            </a:extLst>
          </p:cNvPr>
          <p:cNvSpPr txBox="1">
            <a:spLocks/>
          </p:cNvSpPr>
          <p:nvPr/>
        </p:nvSpPr>
        <p:spPr bwMode="auto">
          <a:xfrm>
            <a:off x="1752600" y="4800601"/>
            <a:ext cx="86868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/>
              <a:t>Find a </a:t>
            </a:r>
            <a:r>
              <a:rPr lang="en-US" altLang="en-US" i="1" dirty="0"/>
              <a:t>linear function </a:t>
            </a:r>
            <a:r>
              <a:rPr lang="en-US" altLang="en-US" dirty="0"/>
              <a:t>to separate the classes:</a:t>
            </a:r>
          </a:p>
          <a:p>
            <a:pPr>
              <a:defRPr/>
            </a:pPr>
            <a:endParaRPr lang="en-US" altLang="en-US" sz="1200" dirty="0"/>
          </a:p>
          <a:p>
            <a:pPr algn="ctr">
              <a:buFontTx/>
              <a:buNone/>
              <a:defRPr/>
            </a:pPr>
            <a:r>
              <a:rPr lang="en-US" altLang="en-US" dirty="0">
                <a:solidFill>
                  <a:srgbClr val="0000FF"/>
                </a:solidFill>
              </a:rPr>
              <a:t>	f(</a:t>
            </a:r>
            <a:r>
              <a:rPr lang="en-US" altLang="en-US" b="1" dirty="0">
                <a:solidFill>
                  <a:srgbClr val="0000FF"/>
                </a:solidFill>
              </a:rPr>
              <a:t>x</a:t>
            </a:r>
            <a:r>
              <a:rPr lang="en-US" altLang="en-US" dirty="0">
                <a:solidFill>
                  <a:srgbClr val="0000FF"/>
                </a:solidFill>
              </a:rPr>
              <a:t>) = </a:t>
            </a:r>
            <a:r>
              <a:rPr lang="en-US" altLang="en-US" dirty="0" err="1">
                <a:solidFill>
                  <a:srgbClr val="0000FF"/>
                </a:solidFill>
              </a:rPr>
              <a:t>sgn</a:t>
            </a:r>
            <a:r>
              <a:rPr lang="en-US" altLang="en-US" dirty="0">
                <a:solidFill>
                  <a:srgbClr val="0000FF"/>
                </a:solidFill>
              </a:rPr>
              <a:t>(</a:t>
            </a:r>
            <a:r>
              <a:rPr lang="en-US" altLang="en-US" b="1" dirty="0">
                <a:solidFill>
                  <a:srgbClr val="0000FF"/>
                </a:solidFill>
              </a:rPr>
              <a:t>w </a:t>
            </a:r>
            <a:r>
              <a:rPr lang="en-US" altLang="en-US" dirty="0">
                <a:solidFill>
                  <a:srgbClr val="0000FF"/>
                </a:solidFill>
                <a:sym typeface="Symbol" pitchFamily="18" charset="2"/>
              </a:rPr>
              <a:t> </a:t>
            </a:r>
            <a:r>
              <a:rPr lang="en-US" altLang="en-US" b="1" dirty="0">
                <a:solidFill>
                  <a:srgbClr val="0000FF"/>
                </a:solidFill>
              </a:rPr>
              <a:t>x </a:t>
            </a:r>
            <a:r>
              <a:rPr lang="en-US" altLang="en-US" dirty="0">
                <a:solidFill>
                  <a:srgbClr val="0000FF"/>
                </a:solidFill>
              </a:rPr>
              <a:t>+ b)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075" name="Rectangle 3">
            <a:extLst>
              <a:ext uri="{FF2B5EF4-FFF2-40B4-BE49-F238E27FC236}">
                <a16:creationId xmlns:a16="http://schemas.microsoft.com/office/drawing/2014/main" id="{8346AE71-129E-4753-B812-3A5F3FA6F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1066800"/>
            <a:ext cx="8763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Char char="•"/>
            </a:pP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Datasets that are linearly separable work out great:</a:t>
            </a:r>
            <a:b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</a:br>
            <a:endParaRPr lang="en-US" altLang="zh-CN" sz="8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br>
              <a:rPr lang="en-US" altLang="zh-CN" sz="800" dirty="0">
                <a:solidFill>
                  <a:srgbClr val="000000"/>
                </a:solidFill>
                <a:ea typeface="宋体" panose="02010600030101010101" pitchFamily="2" charset="-122"/>
              </a:rPr>
            </a:br>
            <a:br>
              <a:rPr lang="en-US" altLang="zh-CN" sz="800" dirty="0">
                <a:solidFill>
                  <a:srgbClr val="000000"/>
                </a:solidFill>
                <a:ea typeface="宋体" panose="02010600030101010101" pitchFamily="2" charset="-122"/>
              </a:rPr>
            </a:br>
            <a:endParaRPr lang="en-US" altLang="zh-CN" sz="8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br>
              <a:rPr lang="en-US" altLang="zh-CN" sz="800" dirty="0">
                <a:solidFill>
                  <a:srgbClr val="000000"/>
                </a:solidFill>
                <a:ea typeface="宋体" panose="02010600030101010101" pitchFamily="2" charset="-122"/>
              </a:rPr>
            </a:br>
            <a:endParaRPr lang="en-US" altLang="zh-CN" sz="8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endParaRPr lang="en-US" altLang="zh-CN" sz="8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>
              <a:buFontTx/>
              <a:buChar char="•"/>
            </a:pP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But what if the dataset is just too hard? </a:t>
            </a:r>
            <a:b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</a:br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>
              <a:buFontTx/>
              <a:buChar char="•"/>
            </a:pPr>
            <a:endParaRPr lang="en-US" altLang="zh-CN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>
              <a:buFontTx/>
              <a:buChar char="•"/>
            </a:pP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We can map it to a higher-dimensional space:</a:t>
            </a:r>
          </a:p>
        </p:txBody>
      </p:sp>
      <p:sp>
        <p:nvSpPr>
          <p:cNvPr id="1155076" name="Text Box 4">
            <a:extLst>
              <a:ext uri="{FF2B5EF4-FFF2-40B4-BE49-F238E27FC236}">
                <a16:creationId xmlns:a16="http://schemas.microsoft.com/office/drawing/2014/main" id="{ECE89C6E-9CF8-47B4-AEE9-676F48768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6324601"/>
            <a:ext cx="342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155077" name="Text Box 5">
            <a:extLst>
              <a:ext uri="{FF2B5EF4-FFF2-40B4-BE49-F238E27FC236}">
                <a16:creationId xmlns:a16="http://schemas.microsoft.com/office/drawing/2014/main" id="{5B3E8349-1168-45EF-853B-13C477646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6324601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endParaRPr lang="en-US" altLang="zh-CN" sz="1800" i="1" baseline="3000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CCDC79FD-B9DF-4782-AED2-443EFD6F3DE9}"/>
              </a:ext>
            </a:extLst>
          </p:cNvPr>
          <p:cNvGrpSpPr>
            <a:grpSpLocks/>
          </p:cNvGrpSpPr>
          <p:nvPr/>
        </p:nvGrpSpPr>
        <p:grpSpPr bwMode="auto">
          <a:xfrm>
            <a:off x="4019550" y="3462338"/>
            <a:ext cx="4286250" cy="423862"/>
            <a:chOff x="1056" y="2322"/>
            <a:chExt cx="2700" cy="267"/>
          </a:xfrm>
        </p:grpSpPr>
        <p:sp>
          <p:nvSpPr>
            <p:cNvPr id="89134" name="Line 7">
              <a:extLst>
                <a:ext uri="{FF2B5EF4-FFF2-40B4-BE49-F238E27FC236}">
                  <a16:creationId xmlns:a16="http://schemas.microsoft.com/office/drawing/2014/main" id="{B93368BB-5F52-4A9E-B5E5-4077029519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358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35" name="AutoShape 8">
              <a:extLst>
                <a:ext uri="{FF2B5EF4-FFF2-40B4-BE49-F238E27FC236}">
                  <a16:creationId xmlns:a16="http://schemas.microsoft.com/office/drawing/2014/main" id="{FA527C7C-E5F4-4974-B276-5461C0BE9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36" name="Line 9">
              <a:extLst>
                <a:ext uri="{FF2B5EF4-FFF2-40B4-BE49-F238E27FC236}">
                  <a16:creationId xmlns:a16="http://schemas.microsoft.com/office/drawing/2014/main" id="{D78A5456-F8A9-40EA-83C1-E0146EA740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6" y="2322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37" name="Text Box 10">
              <a:extLst>
                <a:ext uri="{FF2B5EF4-FFF2-40B4-BE49-F238E27FC236}">
                  <a16:creationId xmlns:a16="http://schemas.microsoft.com/office/drawing/2014/main" id="{66463D32-F87B-4F33-8F09-254424A0EA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6" y="2358"/>
              <a:ext cx="2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89138" name="AutoShape 11">
              <a:extLst>
                <a:ext uri="{FF2B5EF4-FFF2-40B4-BE49-F238E27FC236}">
                  <a16:creationId xmlns:a16="http://schemas.microsoft.com/office/drawing/2014/main" id="{256EF111-BE12-4CF3-8F4A-551F20D0D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3" y="23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39" name="AutoShape 12">
              <a:extLst>
                <a:ext uri="{FF2B5EF4-FFF2-40B4-BE49-F238E27FC236}">
                  <a16:creationId xmlns:a16="http://schemas.microsoft.com/office/drawing/2014/main" id="{F5F5538C-C3A0-4EBC-A530-5FF87172D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3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0" name="AutoShape 13">
              <a:extLst>
                <a:ext uri="{FF2B5EF4-FFF2-40B4-BE49-F238E27FC236}">
                  <a16:creationId xmlns:a16="http://schemas.microsoft.com/office/drawing/2014/main" id="{58C7D08E-F6E8-4419-A2CB-12D1BC4A5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1" name="AutoShape 14">
              <a:extLst>
                <a:ext uri="{FF2B5EF4-FFF2-40B4-BE49-F238E27FC236}">
                  <a16:creationId xmlns:a16="http://schemas.microsoft.com/office/drawing/2014/main" id="{422F4311-6A9D-4789-8C6D-275069D4F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2" name="AutoShape 15">
              <a:extLst>
                <a:ext uri="{FF2B5EF4-FFF2-40B4-BE49-F238E27FC236}">
                  <a16:creationId xmlns:a16="http://schemas.microsoft.com/office/drawing/2014/main" id="{925EBC8E-CEBB-45DF-A54C-E2FFD923B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9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3" name="AutoShape 16">
              <a:extLst>
                <a:ext uri="{FF2B5EF4-FFF2-40B4-BE49-F238E27FC236}">
                  <a16:creationId xmlns:a16="http://schemas.microsoft.com/office/drawing/2014/main" id="{F899EEEA-3197-4B2E-8865-7DA0B29CC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1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4" name="AutoShape 17">
              <a:extLst>
                <a:ext uri="{FF2B5EF4-FFF2-40B4-BE49-F238E27FC236}">
                  <a16:creationId xmlns:a16="http://schemas.microsoft.com/office/drawing/2014/main" id="{1476816C-C999-4C31-88C9-CDC8F3952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9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5" name="AutoShape 18">
              <a:extLst>
                <a:ext uri="{FF2B5EF4-FFF2-40B4-BE49-F238E27FC236}">
                  <a16:creationId xmlns:a16="http://schemas.microsoft.com/office/drawing/2014/main" id="{BD916FD2-B61F-4876-9E77-8FB4A0074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3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6" name="AutoShape 19">
              <a:extLst>
                <a:ext uri="{FF2B5EF4-FFF2-40B4-BE49-F238E27FC236}">
                  <a16:creationId xmlns:a16="http://schemas.microsoft.com/office/drawing/2014/main" id="{AB33834B-C9CF-44EC-B214-1463E14CC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5" y="23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7" name="Text Box 20">
              <a:extLst>
                <a:ext uri="{FF2B5EF4-FFF2-40B4-BE49-F238E27FC236}">
                  <a16:creationId xmlns:a16="http://schemas.microsoft.com/office/drawing/2014/main" id="{34D52D40-B729-48B5-9569-BC46097CB7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8" y="2322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1800" i="1" baseline="30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9094" name="Group 21">
            <a:extLst>
              <a:ext uri="{FF2B5EF4-FFF2-40B4-BE49-F238E27FC236}">
                <a16:creationId xmlns:a16="http://schemas.microsoft.com/office/drawing/2014/main" id="{0CC6FF72-EEA1-4844-B245-640FE3CB2DC9}"/>
              </a:ext>
            </a:extLst>
          </p:cNvPr>
          <p:cNvGrpSpPr>
            <a:grpSpLocks/>
          </p:cNvGrpSpPr>
          <p:nvPr/>
        </p:nvGrpSpPr>
        <p:grpSpPr bwMode="auto">
          <a:xfrm>
            <a:off x="3981450" y="1752600"/>
            <a:ext cx="4324350" cy="642938"/>
            <a:chOff x="1056" y="1284"/>
            <a:chExt cx="2724" cy="405"/>
          </a:xfrm>
        </p:grpSpPr>
        <p:sp>
          <p:nvSpPr>
            <p:cNvPr id="89118" name="Line 22">
              <a:extLst>
                <a:ext uri="{FF2B5EF4-FFF2-40B4-BE49-F238E27FC236}">
                  <a16:creationId xmlns:a16="http://schemas.microsoft.com/office/drawing/2014/main" id="{5BDD2B07-4325-40DF-8EDE-24B53FB2E5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458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9" name="AutoShape 23">
              <a:extLst>
                <a:ext uri="{FF2B5EF4-FFF2-40B4-BE49-F238E27FC236}">
                  <a16:creationId xmlns:a16="http://schemas.microsoft.com/office/drawing/2014/main" id="{6667EB4A-1DDE-4833-B2F9-2C50B0BCA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0" name="Line 24">
              <a:extLst>
                <a:ext uri="{FF2B5EF4-FFF2-40B4-BE49-F238E27FC236}">
                  <a16:creationId xmlns:a16="http://schemas.microsoft.com/office/drawing/2014/main" id="{5075D1F6-3064-424E-A852-E9BE85319D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6" y="1422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21" name="Text Box 25">
              <a:extLst>
                <a:ext uri="{FF2B5EF4-FFF2-40B4-BE49-F238E27FC236}">
                  <a16:creationId xmlns:a16="http://schemas.microsoft.com/office/drawing/2014/main" id="{59FF5521-94DD-4A18-913F-D81081B24E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6" y="1458"/>
              <a:ext cx="2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89122" name="AutoShape 26">
              <a:extLst>
                <a:ext uri="{FF2B5EF4-FFF2-40B4-BE49-F238E27FC236}">
                  <a16:creationId xmlns:a16="http://schemas.microsoft.com/office/drawing/2014/main" id="{4534C6F5-41AE-4C0A-98DB-905DFF335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3" y="14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3" name="AutoShape 27">
              <a:extLst>
                <a:ext uri="{FF2B5EF4-FFF2-40B4-BE49-F238E27FC236}">
                  <a16:creationId xmlns:a16="http://schemas.microsoft.com/office/drawing/2014/main" id="{4C060CDE-EA14-4AE3-A765-46D34C61B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3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4" name="AutoShape 28">
              <a:extLst>
                <a:ext uri="{FF2B5EF4-FFF2-40B4-BE49-F238E27FC236}">
                  <a16:creationId xmlns:a16="http://schemas.microsoft.com/office/drawing/2014/main" id="{A8FB5696-A94E-41CA-B9C5-365ACE712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5" name="AutoShape 29">
              <a:extLst>
                <a:ext uri="{FF2B5EF4-FFF2-40B4-BE49-F238E27FC236}">
                  <a16:creationId xmlns:a16="http://schemas.microsoft.com/office/drawing/2014/main" id="{B8C2DBE4-D5B1-4B62-9192-4D44CFD15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6" name="AutoShape 30">
              <a:extLst>
                <a:ext uri="{FF2B5EF4-FFF2-40B4-BE49-F238E27FC236}">
                  <a16:creationId xmlns:a16="http://schemas.microsoft.com/office/drawing/2014/main" id="{F3C9C1C8-B90A-4557-B1BF-E46E9A98A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9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7" name="AutoShape 31">
              <a:extLst>
                <a:ext uri="{FF2B5EF4-FFF2-40B4-BE49-F238E27FC236}">
                  <a16:creationId xmlns:a16="http://schemas.microsoft.com/office/drawing/2014/main" id="{8EF6071E-5639-4C0C-8026-4A9BA5B8D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1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8" name="Line 32">
              <a:extLst>
                <a:ext uri="{FF2B5EF4-FFF2-40B4-BE49-F238E27FC236}">
                  <a16:creationId xmlns:a16="http://schemas.microsoft.com/office/drawing/2014/main" id="{947383C0-82C6-4B04-B971-7B12BBB461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8" y="1302"/>
              <a:ext cx="0" cy="348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29" name="Oval 33">
              <a:extLst>
                <a:ext uri="{FF2B5EF4-FFF2-40B4-BE49-F238E27FC236}">
                  <a16:creationId xmlns:a16="http://schemas.microsoft.com/office/drawing/2014/main" id="{B5AD3814-1162-4ECD-A184-559197C77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5" y="1393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30" name="Oval 34">
              <a:extLst>
                <a:ext uri="{FF2B5EF4-FFF2-40B4-BE49-F238E27FC236}">
                  <a16:creationId xmlns:a16="http://schemas.microsoft.com/office/drawing/2014/main" id="{B56EDB97-728C-4787-9CFC-9ECD51DD6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5" y="1387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31" name="Line 35">
              <a:extLst>
                <a:ext uri="{FF2B5EF4-FFF2-40B4-BE49-F238E27FC236}">
                  <a16:creationId xmlns:a16="http://schemas.microsoft.com/office/drawing/2014/main" id="{A63D449C-1437-4E05-BC5E-42B57A556A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75" y="1284"/>
              <a:ext cx="6" cy="377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32" name="Line 36">
              <a:extLst>
                <a:ext uri="{FF2B5EF4-FFF2-40B4-BE49-F238E27FC236}">
                  <a16:creationId xmlns:a16="http://schemas.microsoft.com/office/drawing/2014/main" id="{2EB38B2B-07D2-4B3B-9C70-8B7BB6879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025" y="1284"/>
              <a:ext cx="6" cy="377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33" name="Text Box 37">
              <a:extLst>
                <a:ext uri="{FF2B5EF4-FFF2-40B4-BE49-F238E27FC236}">
                  <a16:creationId xmlns:a16="http://schemas.microsoft.com/office/drawing/2014/main" id="{C2EE48CD-7771-4805-84B9-7E86241877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" y="1410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1800" i="1" baseline="30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38">
            <a:extLst>
              <a:ext uri="{FF2B5EF4-FFF2-40B4-BE49-F238E27FC236}">
                <a16:creationId xmlns:a16="http://schemas.microsoft.com/office/drawing/2014/main" id="{3FBECD67-F419-44A5-9A6A-2C5CF0839797}"/>
              </a:ext>
            </a:extLst>
          </p:cNvPr>
          <p:cNvGrpSpPr>
            <a:grpSpLocks/>
          </p:cNvGrpSpPr>
          <p:nvPr/>
        </p:nvGrpSpPr>
        <p:grpSpPr bwMode="auto">
          <a:xfrm>
            <a:off x="4038601" y="4724401"/>
            <a:ext cx="4352925" cy="1827213"/>
            <a:chOff x="1122" y="2874"/>
            <a:chExt cx="2742" cy="1151"/>
          </a:xfrm>
        </p:grpSpPr>
        <p:sp>
          <p:nvSpPr>
            <p:cNvPr id="89098" name="Line 39">
              <a:extLst>
                <a:ext uri="{FF2B5EF4-FFF2-40B4-BE49-F238E27FC236}">
                  <a16:creationId xmlns:a16="http://schemas.microsoft.com/office/drawing/2014/main" id="{8E43152D-E294-4CDC-838A-39D0D63EC7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2" y="3900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099" name="AutoShape 40">
              <a:extLst>
                <a:ext uri="{FF2B5EF4-FFF2-40B4-BE49-F238E27FC236}">
                  <a16:creationId xmlns:a16="http://schemas.microsoft.com/office/drawing/2014/main" id="{30A244DD-73D9-47A1-ADE5-4F8A9C2D4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325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0" name="Line 41">
              <a:extLst>
                <a:ext uri="{FF2B5EF4-FFF2-40B4-BE49-F238E27FC236}">
                  <a16:creationId xmlns:a16="http://schemas.microsoft.com/office/drawing/2014/main" id="{396EA890-2540-4D3A-A484-4AEA62C2C6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2" y="3864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01" name="AutoShape 42">
              <a:extLst>
                <a:ext uri="{FF2B5EF4-FFF2-40B4-BE49-F238E27FC236}">
                  <a16:creationId xmlns:a16="http://schemas.microsoft.com/office/drawing/2014/main" id="{65AB9A3A-0A25-46FE-9C0C-402438F40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" y="355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2" name="AutoShape 43">
              <a:extLst>
                <a:ext uri="{FF2B5EF4-FFF2-40B4-BE49-F238E27FC236}">
                  <a16:creationId xmlns:a16="http://schemas.microsoft.com/office/drawing/2014/main" id="{CE5266C9-15DD-4590-B5C5-5D24D4A53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9" y="375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3" name="AutoShape 44">
              <a:extLst>
                <a:ext uri="{FF2B5EF4-FFF2-40B4-BE49-F238E27FC236}">
                  <a16:creationId xmlns:a16="http://schemas.microsoft.com/office/drawing/2014/main" id="{70D152A7-9947-4804-8AD3-2554BA1F9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3" y="381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4" name="AutoShape 45">
              <a:extLst>
                <a:ext uri="{FF2B5EF4-FFF2-40B4-BE49-F238E27FC236}">
                  <a16:creationId xmlns:a16="http://schemas.microsoft.com/office/drawing/2014/main" id="{552C94B3-45BC-4CD2-95AC-E95702770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1" y="376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5" name="AutoShape 46">
              <a:extLst>
                <a:ext uri="{FF2B5EF4-FFF2-40B4-BE49-F238E27FC236}">
                  <a16:creationId xmlns:a16="http://schemas.microsoft.com/office/drawing/2014/main" id="{98C41981-3C94-477B-8425-6AB3C8AEE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5" y="364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6" name="AutoShape 47">
              <a:extLst>
                <a:ext uri="{FF2B5EF4-FFF2-40B4-BE49-F238E27FC236}">
                  <a16:creationId xmlns:a16="http://schemas.microsoft.com/office/drawing/2014/main" id="{D6F34876-B4E1-4378-BCAF-3B83A0FD0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1" y="380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7" name="AutoShape 48">
              <a:extLst>
                <a:ext uri="{FF2B5EF4-FFF2-40B4-BE49-F238E27FC236}">
                  <a16:creationId xmlns:a16="http://schemas.microsoft.com/office/drawing/2014/main" id="{151075FF-4069-499B-BAB0-E7D6BEC1B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5" y="344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8" name="AutoShape 49">
              <a:extLst>
                <a:ext uri="{FF2B5EF4-FFF2-40B4-BE49-F238E27FC236}">
                  <a16:creationId xmlns:a16="http://schemas.microsoft.com/office/drawing/2014/main" id="{C7AD9200-B108-4038-82CE-D70BCF9AD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5" y="325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9" name="AutoShape 50">
              <a:extLst>
                <a:ext uri="{FF2B5EF4-FFF2-40B4-BE49-F238E27FC236}">
                  <a16:creationId xmlns:a16="http://schemas.microsoft.com/office/drawing/2014/main" id="{23FD033D-83BE-474A-84E3-59D86E187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" y="292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10" name="Line 51">
              <a:extLst>
                <a:ext uri="{FF2B5EF4-FFF2-40B4-BE49-F238E27FC236}">
                  <a16:creationId xmlns:a16="http://schemas.microsoft.com/office/drawing/2014/main" id="{D5300659-9D98-400F-92DD-83F90B24DD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2" y="2988"/>
              <a:ext cx="0" cy="93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1" name="Text Box 52">
              <a:extLst>
                <a:ext uri="{FF2B5EF4-FFF2-40B4-BE49-F238E27FC236}">
                  <a16:creationId xmlns:a16="http://schemas.microsoft.com/office/drawing/2014/main" id="{FC603B4E-B566-4873-B74E-C0C5576436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2" y="2874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sz="1800" i="1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89112" name="Line 53">
              <a:extLst>
                <a:ext uri="{FF2B5EF4-FFF2-40B4-BE49-F238E27FC236}">
                  <a16:creationId xmlns:a16="http://schemas.microsoft.com/office/drawing/2014/main" id="{CC042490-7098-424C-BF17-0B16F12AF8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0" y="3180"/>
              <a:ext cx="2004" cy="81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3" name="Line 54">
              <a:extLst>
                <a:ext uri="{FF2B5EF4-FFF2-40B4-BE49-F238E27FC236}">
                  <a16:creationId xmlns:a16="http://schemas.microsoft.com/office/drawing/2014/main" id="{51ECC7B8-66BD-4F73-B295-0269549569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7" y="3132"/>
              <a:ext cx="1962" cy="809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4" name="Line 55">
              <a:extLst>
                <a:ext uri="{FF2B5EF4-FFF2-40B4-BE49-F238E27FC236}">
                  <a16:creationId xmlns:a16="http://schemas.microsoft.com/office/drawing/2014/main" id="{79C74E1B-D76B-4BF0-9AFD-251DDF665F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9" y="3240"/>
              <a:ext cx="1926" cy="785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5" name="Oval 56">
              <a:extLst>
                <a:ext uri="{FF2B5EF4-FFF2-40B4-BE49-F238E27FC236}">
                  <a16:creationId xmlns:a16="http://schemas.microsoft.com/office/drawing/2014/main" id="{1E215421-C913-4193-A6F0-E5DA18720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5" y="3403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16" name="Oval 57">
              <a:extLst>
                <a:ext uri="{FF2B5EF4-FFF2-40B4-BE49-F238E27FC236}">
                  <a16:creationId xmlns:a16="http://schemas.microsoft.com/office/drawing/2014/main" id="{D883D346-23F0-4093-867B-CF67795C0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9" y="3601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17" name="Oval 58">
              <a:extLst>
                <a:ext uri="{FF2B5EF4-FFF2-40B4-BE49-F238E27FC236}">
                  <a16:creationId xmlns:a16="http://schemas.microsoft.com/office/drawing/2014/main" id="{3718E6AE-C07C-4385-BBA6-FE65AE37D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7" y="3775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89096" name="Rectangle 59">
            <a:extLst>
              <a:ext uri="{FF2B5EF4-FFF2-40B4-BE49-F238E27FC236}">
                <a16:creationId xmlns:a16="http://schemas.microsoft.com/office/drawing/2014/main" id="{96BABE29-6A86-4764-96A3-B4C1BCD04F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96850"/>
            <a:ext cx="10515600" cy="1325563"/>
          </a:xfrm>
        </p:spPr>
        <p:txBody>
          <a:bodyPr/>
          <a:lstStyle/>
          <a:p>
            <a:r>
              <a:rPr lang="en-US" altLang="en-US" dirty="0"/>
              <a:t>When would it fail?</a:t>
            </a:r>
          </a:p>
        </p:txBody>
      </p:sp>
      <p:sp>
        <p:nvSpPr>
          <p:cNvPr id="89097" name="Text Box 60">
            <a:extLst>
              <a:ext uri="{FF2B5EF4-FFF2-40B4-BE49-F238E27FC236}">
                <a16:creationId xmlns:a16="http://schemas.microsoft.com/office/drawing/2014/main" id="{334F9C18-C57A-4B3B-90C8-672ABE567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814" y="6477000"/>
            <a:ext cx="23129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>
                <a:solidFill>
                  <a:srgbClr val="000000"/>
                </a:solidFill>
              </a:rPr>
              <a:t>Slide credit: Andrew Moore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5075" grpId="0" build="allAtOnce"/>
      <p:bldP spid="1155076" grpId="0"/>
      <p:bldP spid="115507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Line 4">
            <a:extLst>
              <a:ext uri="{FF2B5EF4-FFF2-40B4-BE49-F238E27FC236}">
                <a16:creationId xmlns:a16="http://schemas.microsoft.com/office/drawing/2014/main" id="{601A3015-3C8F-4934-96E2-DB7FBCD12B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78250" y="31432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15" name="Line 5">
            <a:extLst>
              <a:ext uri="{FF2B5EF4-FFF2-40B4-BE49-F238E27FC236}">
                <a16:creationId xmlns:a16="http://schemas.microsoft.com/office/drawing/2014/main" id="{46ED3D70-62B6-45A3-8539-CFCBAEE9D0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57413" y="4754563"/>
            <a:ext cx="3319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16" name="AutoShape 6">
            <a:extLst>
              <a:ext uri="{FF2B5EF4-FFF2-40B4-BE49-F238E27FC236}">
                <a16:creationId xmlns:a16="http://schemas.microsoft.com/office/drawing/2014/main" id="{FBD6FF81-8E7C-405B-B59F-EFC14FB15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8413" y="3975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17" name="AutoShape 7">
            <a:extLst>
              <a:ext uri="{FF2B5EF4-FFF2-40B4-BE49-F238E27FC236}">
                <a16:creationId xmlns:a16="http://schemas.microsoft.com/office/drawing/2014/main" id="{BC621D24-9BD6-454C-B7A7-0F839C9B7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738" y="4332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18" name="AutoShape 8">
            <a:extLst>
              <a:ext uri="{FF2B5EF4-FFF2-40B4-BE49-F238E27FC236}">
                <a16:creationId xmlns:a16="http://schemas.microsoft.com/office/drawing/2014/main" id="{8EC0BC15-756B-4A28-8D57-EBB683482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138" y="4878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19" name="AutoShape 9">
            <a:extLst>
              <a:ext uri="{FF2B5EF4-FFF2-40B4-BE49-F238E27FC236}">
                <a16:creationId xmlns:a16="http://schemas.microsoft.com/office/drawing/2014/main" id="{B7463780-5B53-4025-8C8D-FD2A0A5F4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538" y="53546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20" name="AutoShape 10">
            <a:extLst>
              <a:ext uri="{FF2B5EF4-FFF2-40B4-BE49-F238E27FC236}">
                <a16:creationId xmlns:a16="http://schemas.microsoft.com/office/drawing/2014/main" id="{15D82A4B-5DBF-45D9-B3F9-309489E32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0438" y="40211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21" name="AutoShape 11">
            <a:extLst>
              <a:ext uri="{FF2B5EF4-FFF2-40B4-BE49-F238E27FC236}">
                <a16:creationId xmlns:a16="http://schemas.microsoft.com/office/drawing/2014/main" id="{9142BCC4-ABCE-451A-8811-C91079AB5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5138" y="46497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22" name="AutoShape 12">
            <a:extLst>
              <a:ext uri="{FF2B5EF4-FFF2-40B4-BE49-F238E27FC236}">
                <a16:creationId xmlns:a16="http://schemas.microsoft.com/office/drawing/2014/main" id="{2F45574F-6073-4517-AC28-6E692A0B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238" y="53927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23" name="AutoShape 13">
            <a:extLst>
              <a:ext uri="{FF2B5EF4-FFF2-40B4-BE49-F238E27FC236}">
                <a16:creationId xmlns:a16="http://schemas.microsoft.com/office/drawing/2014/main" id="{4793579C-03C2-4B77-9FB0-27079F68D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538" y="4421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24" name="AutoShape 14">
            <a:extLst>
              <a:ext uri="{FF2B5EF4-FFF2-40B4-BE49-F238E27FC236}">
                <a16:creationId xmlns:a16="http://schemas.microsoft.com/office/drawing/2014/main" id="{5D5D039F-9532-4905-8D53-71C3BC9F4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1238" y="4408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25" name="AutoShape 15">
            <a:extLst>
              <a:ext uri="{FF2B5EF4-FFF2-40B4-BE49-F238E27FC236}">
                <a16:creationId xmlns:a16="http://schemas.microsoft.com/office/drawing/2014/main" id="{BB110B84-C711-45C2-9C8D-B4D19E507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1538" y="56213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26" name="AutoShape 16">
            <a:extLst>
              <a:ext uri="{FF2B5EF4-FFF2-40B4-BE49-F238E27FC236}">
                <a16:creationId xmlns:a16="http://schemas.microsoft.com/office/drawing/2014/main" id="{48C2EF66-C0A4-4999-9A5B-4AF91E227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3638" y="4535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27" name="AutoShape 17">
            <a:extLst>
              <a:ext uri="{FF2B5EF4-FFF2-40B4-BE49-F238E27FC236}">
                <a16:creationId xmlns:a16="http://schemas.microsoft.com/office/drawing/2014/main" id="{7783EAA5-9A14-43B4-BA14-EB0AD5802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4938" y="5989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28" name="AutoShape 18">
            <a:extLst>
              <a:ext uri="{FF2B5EF4-FFF2-40B4-BE49-F238E27FC236}">
                <a16:creationId xmlns:a16="http://schemas.microsoft.com/office/drawing/2014/main" id="{73BF4106-2976-4848-9BA3-6B91EABE1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5145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29" name="AutoShape 19">
            <a:extLst>
              <a:ext uri="{FF2B5EF4-FFF2-40B4-BE49-F238E27FC236}">
                <a16:creationId xmlns:a16="http://schemas.microsoft.com/office/drawing/2014/main" id="{C39C7C3D-B9B6-49C5-8FB7-8079DF5E4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3388" y="56848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30" name="AutoShape 20">
            <a:extLst>
              <a:ext uri="{FF2B5EF4-FFF2-40B4-BE49-F238E27FC236}">
                <a16:creationId xmlns:a16="http://schemas.microsoft.com/office/drawing/2014/main" id="{A87E522A-A615-4080-9D6B-BAA8B9E78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2238" y="5202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31" name="AutoShape 21">
            <a:extLst>
              <a:ext uri="{FF2B5EF4-FFF2-40B4-BE49-F238E27FC236}">
                <a16:creationId xmlns:a16="http://schemas.microsoft.com/office/drawing/2014/main" id="{F3C2DCF7-E130-4491-8617-C25E02D64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388" y="3678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32" name="AutoShape 22">
            <a:extLst>
              <a:ext uri="{FF2B5EF4-FFF2-40B4-BE49-F238E27FC236}">
                <a16:creationId xmlns:a16="http://schemas.microsoft.com/office/drawing/2014/main" id="{75E97AA3-60C0-443B-AFBE-05008B398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4813" y="48133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33" name="AutoShape 23">
            <a:extLst>
              <a:ext uri="{FF2B5EF4-FFF2-40B4-BE49-F238E27FC236}">
                <a16:creationId xmlns:a16="http://schemas.microsoft.com/office/drawing/2014/main" id="{D7E1FD90-550A-4CD8-BAB8-F4CE54B76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3813" y="49466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34" name="AutoShape 24">
            <a:extLst>
              <a:ext uri="{FF2B5EF4-FFF2-40B4-BE49-F238E27FC236}">
                <a16:creationId xmlns:a16="http://schemas.microsoft.com/office/drawing/2014/main" id="{1CB3F51C-9298-4ADC-8116-26245F02D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9563" y="37084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35" name="Oval 25">
            <a:extLst>
              <a:ext uri="{FF2B5EF4-FFF2-40B4-BE49-F238E27FC236}">
                <a16:creationId xmlns:a16="http://schemas.microsoft.com/office/drawing/2014/main" id="{24ACDFBD-EA54-47F6-9B43-617103501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4163" y="3794125"/>
            <a:ext cx="1885950" cy="1905000"/>
          </a:xfrm>
          <a:prstGeom prst="ellipse">
            <a:avLst/>
          </a:prstGeom>
          <a:noFill/>
          <a:ln w="15875" algn="ctr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36" name="AutoShape 26">
            <a:extLst>
              <a:ext uri="{FF2B5EF4-FFF2-40B4-BE49-F238E27FC236}">
                <a16:creationId xmlns:a16="http://schemas.microsoft.com/office/drawing/2014/main" id="{E9EF421B-F005-4A79-83F9-B5EB733AA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3830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37" name="AutoShape 27">
            <a:extLst>
              <a:ext uri="{FF2B5EF4-FFF2-40B4-BE49-F238E27FC236}">
                <a16:creationId xmlns:a16="http://schemas.microsoft.com/office/drawing/2014/main" id="{061E98A2-3F6F-4A05-BE8F-3E1348263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5838" y="3811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38" name="Line 28">
            <a:extLst>
              <a:ext uri="{FF2B5EF4-FFF2-40B4-BE49-F238E27FC236}">
                <a16:creationId xmlns:a16="http://schemas.microsoft.com/office/drawing/2014/main" id="{B9B8CFF5-FE7D-48EF-9E4B-008FDBEB2A5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16850" y="2895600"/>
            <a:ext cx="0" cy="2070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39" name="Line 29">
            <a:extLst>
              <a:ext uri="{FF2B5EF4-FFF2-40B4-BE49-F238E27FC236}">
                <a16:creationId xmlns:a16="http://schemas.microsoft.com/office/drawing/2014/main" id="{D6D7C2CC-7114-40F0-A94E-30A3997E01BB}"/>
              </a:ext>
            </a:extLst>
          </p:cNvPr>
          <p:cNvSpPr>
            <a:spLocks noChangeShapeType="1"/>
          </p:cNvSpPr>
          <p:nvPr/>
        </p:nvSpPr>
        <p:spPr bwMode="auto">
          <a:xfrm>
            <a:off x="7786688" y="4983163"/>
            <a:ext cx="23479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40" name="AutoShape 30">
            <a:extLst>
              <a:ext uri="{FF2B5EF4-FFF2-40B4-BE49-F238E27FC236}">
                <a16:creationId xmlns:a16="http://schemas.microsoft.com/office/drawing/2014/main" id="{ADF755B9-4B78-4799-9B91-61EBEBC0F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5138" y="43465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41" name="AutoShape 31">
            <a:extLst>
              <a:ext uri="{FF2B5EF4-FFF2-40B4-BE49-F238E27FC236}">
                <a16:creationId xmlns:a16="http://schemas.microsoft.com/office/drawing/2014/main" id="{9508EB14-F571-4296-B6B6-5683BAC8F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0463" y="47037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42" name="AutoShape 32">
            <a:extLst>
              <a:ext uri="{FF2B5EF4-FFF2-40B4-BE49-F238E27FC236}">
                <a16:creationId xmlns:a16="http://schemas.microsoft.com/office/drawing/2014/main" id="{BE796451-991C-41AC-8BF5-5B8F384B4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1463" y="5259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43" name="AutoShape 33">
            <a:extLst>
              <a:ext uri="{FF2B5EF4-FFF2-40B4-BE49-F238E27FC236}">
                <a16:creationId xmlns:a16="http://schemas.microsoft.com/office/drawing/2014/main" id="{58EC3464-D712-42A1-A07A-C1289AB9C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0613" y="5259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44" name="AutoShape 34">
            <a:extLst>
              <a:ext uri="{FF2B5EF4-FFF2-40B4-BE49-F238E27FC236}">
                <a16:creationId xmlns:a16="http://schemas.microsoft.com/office/drawing/2014/main" id="{5462C2EA-5848-4765-9810-7D666015D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7163" y="43926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45" name="AutoShape 35">
            <a:extLst>
              <a:ext uri="{FF2B5EF4-FFF2-40B4-BE49-F238E27FC236}">
                <a16:creationId xmlns:a16="http://schemas.microsoft.com/office/drawing/2014/main" id="{1AF6E9FC-79AB-4326-BFC6-A232577BE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6713" y="46688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46" name="AutoShape 36">
            <a:extLst>
              <a:ext uri="{FF2B5EF4-FFF2-40B4-BE49-F238E27FC236}">
                <a16:creationId xmlns:a16="http://schemas.microsoft.com/office/drawing/2014/main" id="{0FD0ECCF-F1C8-49C2-AABE-3CE127F70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5313" y="52974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47" name="AutoShape 37">
            <a:extLst>
              <a:ext uri="{FF2B5EF4-FFF2-40B4-BE49-F238E27FC236}">
                <a16:creationId xmlns:a16="http://schemas.microsoft.com/office/drawing/2014/main" id="{606042A8-1728-4A95-99D6-5F889AB43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6263" y="47926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48" name="AutoShape 38">
            <a:extLst>
              <a:ext uri="{FF2B5EF4-FFF2-40B4-BE49-F238E27FC236}">
                <a16:creationId xmlns:a16="http://schemas.microsoft.com/office/drawing/2014/main" id="{959BBEFF-90C3-4761-87BD-8F8036648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2813" y="44275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49" name="AutoShape 39">
            <a:extLst>
              <a:ext uri="{FF2B5EF4-FFF2-40B4-BE49-F238E27FC236}">
                <a16:creationId xmlns:a16="http://schemas.microsoft.com/office/drawing/2014/main" id="{A262D331-2B64-416F-B7B2-42FCD2523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3113" y="56403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50" name="AutoShape 40">
            <a:extLst>
              <a:ext uri="{FF2B5EF4-FFF2-40B4-BE49-F238E27FC236}">
                <a16:creationId xmlns:a16="http://schemas.microsoft.com/office/drawing/2014/main" id="{4B4500FB-7EF2-4173-AD49-3FE6FF698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6863" y="3392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51" name="AutoShape 41">
            <a:extLst>
              <a:ext uri="{FF2B5EF4-FFF2-40B4-BE49-F238E27FC236}">
                <a16:creationId xmlns:a16="http://schemas.microsoft.com/office/drawing/2014/main" id="{FDCF68B4-147E-4079-B600-7B299496E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3213" y="4656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52" name="AutoShape 42">
            <a:extLst>
              <a:ext uri="{FF2B5EF4-FFF2-40B4-BE49-F238E27FC236}">
                <a16:creationId xmlns:a16="http://schemas.microsoft.com/office/drawing/2014/main" id="{7AB7067A-A2FB-41FC-BBB4-3509EC90B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1713" y="5164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53" name="AutoShape 43">
            <a:extLst>
              <a:ext uri="{FF2B5EF4-FFF2-40B4-BE49-F238E27FC236}">
                <a16:creationId xmlns:a16="http://schemas.microsoft.com/office/drawing/2014/main" id="{6D79D64C-8F07-45FB-803B-59741D5CA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6963" y="4103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54" name="AutoShape 44">
            <a:extLst>
              <a:ext uri="{FF2B5EF4-FFF2-40B4-BE49-F238E27FC236}">
                <a16:creationId xmlns:a16="http://schemas.microsoft.com/office/drawing/2014/main" id="{0D52E78C-3751-43CE-96DA-E5E292E32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0213" y="5335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55" name="AutoShape 45">
            <a:extLst>
              <a:ext uri="{FF2B5EF4-FFF2-40B4-BE49-F238E27FC236}">
                <a16:creationId xmlns:a16="http://schemas.microsoft.com/office/drawing/2014/main" id="{3DF91143-7C0D-40D0-94B5-27AE13866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0663" y="36020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56" name="AutoShape 46">
            <a:extLst>
              <a:ext uri="{FF2B5EF4-FFF2-40B4-BE49-F238E27FC236}">
                <a16:creationId xmlns:a16="http://schemas.microsoft.com/office/drawing/2014/main" id="{8650C889-ED87-4B4A-9D90-6B66FA34F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0013" y="51085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57" name="AutoShape 47">
            <a:extLst>
              <a:ext uri="{FF2B5EF4-FFF2-40B4-BE49-F238E27FC236}">
                <a16:creationId xmlns:a16="http://schemas.microsoft.com/office/drawing/2014/main" id="{C55F477B-6FEE-4FEB-9E7B-EBE1D959D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013" y="52419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58" name="AutoShape 48">
            <a:extLst>
              <a:ext uri="{FF2B5EF4-FFF2-40B4-BE49-F238E27FC236}">
                <a16:creationId xmlns:a16="http://schemas.microsoft.com/office/drawing/2014/main" id="{766F8295-77C3-4AC1-AE22-51748C3A0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1138" y="37274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59" name="AutoShape 49">
            <a:extLst>
              <a:ext uri="{FF2B5EF4-FFF2-40B4-BE49-F238E27FC236}">
                <a16:creationId xmlns:a16="http://schemas.microsoft.com/office/drawing/2014/main" id="{6F9C6B46-9802-4E09-A018-E552C31AC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3463" y="3259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60" name="AutoShape 50">
            <a:extLst>
              <a:ext uri="{FF2B5EF4-FFF2-40B4-BE49-F238E27FC236}">
                <a16:creationId xmlns:a16="http://schemas.microsoft.com/office/drawing/2014/main" id="{C00E7BF4-A7CE-48C1-BD3F-4B74DC4DA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7413" y="3830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61" name="Line 51">
            <a:extLst>
              <a:ext uri="{FF2B5EF4-FFF2-40B4-BE49-F238E27FC236}">
                <a16:creationId xmlns:a16="http://schemas.microsoft.com/office/drawing/2014/main" id="{67F10AFD-9129-4ECA-8CF6-CF84C6E5C4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69075" y="4984750"/>
            <a:ext cx="1238250" cy="99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62" name="Line 52">
            <a:extLst>
              <a:ext uri="{FF2B5EF4-FFF2-40B4-BE49-F238E27FC236}">
                <a16:creationId xmlns:a16="http://schemas.microsoft.com/office/drawing/2014/main" id="{418D181A-593B-4CE1-8A8E-8CA406CF416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5738" y="3632200"/>
            <a:ext cx="1447800" cy="13335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63" name="Line 53">
            <a:extLst>
              <a:ext uri="{FF2B5EF4-FFF2-40B4-BE49-F238E27FC236}">
                <a16:creationId xmlns:a16="http://schemas.microsoft.com/office/drawing/2014/main" id="{B4BE7209-1E8C-4815-BB35-2A2BDC5847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34338" y="5003800"/>
            <a:ext cx="1219200" cy="1219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64" name="Line 54">
            <a:extLst>
              <a:ext uri="{FF2B5EF4-FFF2-40B4-BE49-F238E27FC236}">
                <a16:creationId xmlns:a16="http://schemas.microsoft.com/office/drawing/2014/main" id="{95A5C985-829A-4EA9-A8A1-8CD8DF2FA3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38888" y="3670300"/>
            <a:ext cx="1466850" cy="838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65" name="Line 55">
            <a:extLst>
              <a:ext uri="{FF2B5EF4-FFF2-40B4-BE49-F238E27FC236}">
                <a16:creationId xmlns:a16="http://schemas.microsoft.com/office/drawing/2014/main" id="{3C1BCEDC-F856-410C-9062-77A26F5ECD5A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9838" y="4508500"/>
            <a:ext cx="1714500" cy="169545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66" name="AutoShape 56">
            <a:extLst>
              <a:ext uri="{FF2B5EF4-FFF2-40B4-BE49-F238E27FC236}">
                <a16:creationId xmlns:a16="http://schemas.microsoft.com/office/drawing/2014/main" id="{0D8E2437-C694-4F80-B9AA-7659F958C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1138" y="2946400"/>
            <a:ext cx="1638300" cy="457200"/>
          </a:xfrm>
          <a:prstGeom prst="curvedDownArrow">
            <a:avLst>
              <a:gd name="adj1" fmla="val 71667"/>
              <a:gd name="adj2" fmla="val 143333"/>
              <a:gd name="adj3" fmla="val 33333"/>
            </a:avLst>
          </a:prstGeom>
          <a:solidFill>
            <a:srgbClr val="008000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67" name="Text Box 57">
            <a:extLst>
              <a:ext uri="{FF2B5EF4-FFF2-40B4-BE49-F238E27FC236}">
                <a16:creationId xmlns:a16="http://schemas.microsoft.com/office/drawing/2014/main" id="{954B8408-1D50-4EA4-A5DF-F87DD6F83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138" y="3632201"/>
            <a:ext cx="1905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en-US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Φ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l-GR" altLang="en-US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φ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0168" name="Rectangle 59">
            <a:extLst>
              <a:ext uri="{FF2B5EF4-FFF2-40B4-BE49-F238E27FC236}">
                <a16:creationId xmlns:a16="http://schemas.microsoft.com/office/drawing/2014/main" id="{9EE9EAEC-9115-4BD0-9A89-CC5395BCAD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When would it fail?</a:t>
            </a:r>
          </a:p>
        </p:txBody>
      </p:sp>
      <p:sp>
        <p:nvSpPr>
          <p:cNvPr id="90169" name="Rectangle 60">
            <a:extLst>
              <a:ext uri="{FF2B5EF4-FFF2-40B4-BE49-F238E27FC236}">
                <a16:creationId xmlns:a16="http://schemas.microsoft.com/office/drawing/2014/main" id="{A4803325-4C24-40D4-B32B-097D8BCAF9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1481138"/>
            <a:ext cx="80772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zh-CN" dirty="0">
                <a:ea typeface="宋体" panose="02010600030101010101" pitchFamily="2" charset="-122"/>
              </a:rPr>
              <a:t>General idea: the original input space can always be mapped to some higher-dimensional feature space where the training set is separable:</a:t>
            </a:r>
          </a:p>
          <a:p>
            <a:pPr>
              <a:buFontTx/>
              <a:buChar char="•"/>
            </a:pPr>
            <a:endParaRPr lang="en-US" altLang="en-US" dirty="0"/>
          </a:p>
        </p:txBody>
      </p:sp>
      <p:sp>
        <p:nvSpPr>
          <p:cNvPr id="90170" name="Text Box 61">
            <a:extLst>
              <a:ext uri="{FF2B5EF4-FFF2-40B4-BE49-F238E27FC236}">
                <a16:creationId xmlns:a16="http://schemas.microsoft.com/office/drawing/2014/main" id="{F3B98437-82EE-40C0-A2E0-16D50B1A5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814" y="6477000"/>
            <a:ext cx="23129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>
                <a:solidFill>
                  <a:srgbClr val="000000"/>
                </a:solidFill>
              </a:rPr>
              <a:t>Slide credit: Andrew Moore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1A735DA9-FF97-4AEC-A8BE-1B4912F2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K-nearest neighbor</a:t>
            </a:r>
          </a:p>
        </p:txBody>
      </p:sp>
      <p:grpSp>
        <p:nvGrpSpPr>
          <p:cNvPr id="76803" name="Group 3">
            <a:extLst>
              <a:ext uri="{FF2B5EF4-FFF2-40B4-BE49-F238E27FC236}">
                <a16:creationId xmlns:a16="http://schemas.microsoft.com/office/drawing/2014/main" id="{859A0927-7192-4740-80E9-F5447EAF92E9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1447800"/>
            <a:ext cx="4038600" cy="3417888"/>
            <a:chOff x="4267200" y="2667000"/>
            <a:chExt cx="4038600" cy="3417332"/>
          </a:xfrm>
        </p:grpSpPr>
        <p:sp>
          <p:nvSpPr>
            <p:cNvPr id="76806" name="TextBox 4">
              <a:extLst>
                <a:ext uri="{FF2B5EF4-FFF2-40B4-BE49-F238E27FC236}">
                  <a16:creationId xmlns:a16="http://schemas.microsoft.com/office/drawing/2014/main" id="{E3BFAF6A-1416-44D5-9CA4-094493E5DE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6807" name="TextBox 5">
              <a:extLst>
                <a:ext uri="{FF2B5EF4-FFF2-40B4-BE49-F238E27FC236}">
                  <a16:creationId xmlns:a16="http://schemas.microsoft.com/office/drawing/2014/main" id="{625F3932-E414-4A7A-91EA-E47EEE72D3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6808" name="TextBox 6">
              <a:extLst>
                <a:ext uri="{FF2B5EF4-FFF2-40B4-BE49-F238E27FC236}">
                  <a16:creationId xmlns:a16="http://schemas.microsoft.com/office/drawing/2014/main" id="{490C92F6-36FC-4FEE-A08D-038547D949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6809" name="TextBox 7">
              <a:extLst>
                <a:ext uri="{FF2B5EF4-FFF2-40B4-BE49-F238E27FC236}">
                  <a16:creationId xmlns:a16="http://schemas.microsoft.com/office/drawing/2014/main" id="{D8B95513-7991-47AD-A954-22387DEEF4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6810" name="TextBox 8">
              <a:extLst>
                <a:ext uri="{FF2B5EF4-FFF2-40B4-BE49-F238E27FC236}">
                  <a16:creationId xmlns:a16="http://schemas.microsoft.com/office/drawing/2014/main" id="{19811800-8D50-4093-816C-F8DAA2E1CF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6811" name="TextBox 9">
              <a:extLst>
                <a:ext uri="{FF2B5EF4-FFF2-40B4-BE49-F238E27FC236}">
                  <a16:creationId xmlns:a16="http://schemas.microsoft.com/office/drawing/2014/main" id="{52B7396A-9C8B-4D3C-B85C-CCA9989E7E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6812" name="TextBox 10">
              <a:extLst>
                <a:ext uri="{FF2B5EF4-FFF2-40B4-BE49-F238E27FC236}">
                  <a16:creationId xmlns:a16="http://schemas.microsoft.com/office/drawing/2014/main" id="{B4CE61E4-9374-4D10-859C-A6B7D36D9B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6813" name="TextBox 11">
              <a:extLst>
                <a:ext uri="{FF2B5EF4-FFF2-40B4-BE49-F238E27FC236}">
                  <a16:creationId xmlns:a16="http://schemas.microsoft.com/office/drawing/2014/main" id="{91DC367E-1747-45C2-A1D5-61FA68AECF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6814" name="TextBox 12">
              <a:extLst>
                <a:ext uri="{FF2B5EF4-FFF2-40B4-BE49-F238E27FC236}">
                  <a16:creationId xmlns:a16="http://schemas.microsoft.com/office/drawing/2014/main" id="{573B67B3-7B11-45E9-A2C3-2F90BC6F99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76815" name="TextBox 13">
              <a:extLst>
                <a:ext uri="{FF2B5EF4-FFF2-40B4-BE49-F238E27FC236}">
                  <a16:creationId xmlns:a16="http://schemas.microsoft.com/office/drawing/2014/main" id="{5022D379-0D9C-4072-8C39-0676B4AE21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76816" name="TextBox 14">
              <a:extLst>
                <a:ext uri="{FF2B5EF4-FFF2-40B4-BE49-F238E27FC236}">
                  <a16:creationId xmlns:a16="http://schemas.microsoft.com/office/drawing/2014/main" id="{5692168B-0D39-48FB-AECC-EAEB0E189B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76817" name="TextBox 15">
              <a:extLst>
                <a:ext uri="{FF2B5EF4-FFF2-40B4-BE49-F238E27FC236}">
                  <a16:creationId xmlns:a16="http://schemas.microsoft.com/office/drawing/2014/main" id="{BCA8925E-BEA1-4960-B3F6-059530DA93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76818" name="TextBox 16">
              <a:extLst>
                <a:ext uri="{FF2B5EF4-FFF2-40B4-BE49-F238E27FC236}">
                  <a16:creationId xmlns:a16="http://schemas.microsoft.com/office/drawing/2014/main" id="{49D2A091-926C-4675-A82D-4CBB006E87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76819" name="TextBox 17">
              <a:extLst>
                <a:ext uri="{FF2B5EF4-FFF2-40B4-BE49-F238E27FC236}">
                  <a16:creationId xmlns:a16="http://schemas.microsoft.com/office/drawing/2014/main" id="{7E2B5732-1834-46D1-B9F9-6A63C3B1E0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76820" name="TextBox 18">
              <a:extLst>
                <a:ext uri="{FF2B5EF4-FFF2-40B4-BE49-F238E27FC236}">
                  <a16:creationId xmlns:a16="http://schemas.microsoft.com/office/drawing/2014/main" id="{0356D580-648E-43AB-BCD1-391019B850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090BFE1-EB11-4A1C-9C5B-D6575AA49077}"/>
                </a:ext>
              </a:extLst>
            </p:cNvPr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7D77999-C687-4D7A-AB9F-2A34CC11A074}"/>
                </a:ext>
              </a:extLst>
            </p:cNvPr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23" name="TextBox 21">
              <a:extLst>
                <a:ext uri="{FF2B5EF4-FFF2-40B4-BE49-F238E27FC236}">
                  <a16:creationId xmlns:a16="http://schemas.microsoft.com/office/drawing/2014/main" id="{A6328046-FA86-4283-9521-B1F6C87037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x2</a:t>
              </a:r>
            </a:p>
          </p:txBody>
        </p:sp>
        <p:sp>
          <p:nvSpPr>
            <p:cNvPr id="76824" name="TextBox 22">
              <a:extLst>
                <a:ext uri="{FF2B5EF4-FFF2-40B4-BE49-F238E27FC236}">
                  <a16:creationId xmlns:a16="http://schemas.microsoft.com/office/drawing/2014/main" id="{4F5DE7AD-C1FF-4D3E-AA65-5B889C2A43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x1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99AAC5C-4D05-4BAB-B22F-5495013F1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B4EEA6-1AB8-4338-8BA4-D40632D2F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0114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30300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>
            <a:extLst>
              <a:ext uri="{FF2B5EF4-FFF2-40B4-BE49-F238E27FC236}">
                <a16:creationId xmlns:a16="http://schemas.microsoft.com/office/drawing/2014/main" id="{BDB82D34-55C5-4345-B73D-571FF538B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1-nearest neighbor</a:t>
            </a:r>
          </a:p>
        </p:txBody>
      </p:sp>
      <p:grpSp>
        <p:nvGrpSpPr>
          <p:cNvPr id="77827" name="Group 3">
            <a:extLst>
              <a:ext uri="{FF2B5EF4-FFF2-40B4-BE49-F238E27FC236}">
                <a16:creationId xmlns:a16="http://schemas.microsoft.com/office/drawing/2014/main" id="{B16C64BD-1899-4B1E-879A-996EBFDB71B9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1447800"/>
            <a:ext cx="4038600" cy="3417888"/>
            <a:chOff x="4267200" y="2667000"/>
            <a:chExt cx="4038600" cy="3417332"/>
          </a:xfrm>
        </p:grpSpPr>
        <p:sp>
          <p:nvSpPr>
            <p:cNvPr id="77833" name="TextBox 4">
              <a:extLst>
                <a:ext uri="{FF2B5EF4-FFF2-40B4-BE49-F238E27FC236}">
                  <a16:creationId xmlns:a16="http://schemas.microsoft.com/office/drawing/2014/main" id="{9E76C8C3-371F-46D3-8AC2-A11C4906E0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7834" name="TextBox 5">
              <a:extLst>
                <a:ext uri="{FF2B5EF4-FFF2-40B4-BE49-F238E27FC236}">
                  <a16:creationId xmlns:a16="http://schemas.microsoft.com/office/drawing/2014/main" id="{410BF55E-0E78-4BE3-BFB4-08B4F29EE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7835" name="TextBox 6">
              <a:extLst>
                <a:ext uri="{FF2B5EF4-FFF2-40B4-BE49-F238E27FC236}">
                  <a16:creationId xmlns:a16="http://schemas.microsoft.com/office/drawing/2014/main" id="{998ADE40-10FA-49FF-BB6B-BD141C7F6A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7836" name="TextBox 7">
              <a:extLst>
                <a:ext uri="{FF2B5EF4-FFF2-40B4-BE49-F238E27FC236}">
                  <a16:creationId xmlns:a16="http://schemas.microsoft.com/office/drawing/2014/main" id="{789FB4A5-58C3-4462-8B74-DCB654E610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7837" name="TextBox 8">
              <a:extLst>
                <a:ext uri="{FF2B5EF4-FFF2-40B4-BE49-F238E27FC236}">
                  <a16:creationId xmlns:a16="http://schemas.microsoft.com/office/drawing/2014/main" id="{8EB8F42A-FF51-4B4B-A39B-C22680BBC7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7838" name="TextBox 9">
              <a:extLst>
                <a:ext uri="{FF2B5EF4-FFF2-40B4-BE49-F238E27FC236}">
                  <a16:creationId xmlns:a16="http://schemas.microsoft.com/office/drawing/2014/main" id="{E1447239-FBD1-4BCB-B375-627F7A8BE2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7839" name="TextBox 10">
              <a:extLst>
                <a:ext uri="{FF2B5EF4-FFF2-40B4-BE49-F238E27FC236}">
                  <a16:creationId xmlns:a16="http://schemas.microsoft.com/office/drawing/2014/main" id="{B76A2E61-18BE-499B-BA67-EB71A95061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7840" name="TextBox 11">
              <a:extLst>
                <a:ext uri="{FF2B5EF4-FFF2-40B4-BE49-F238E27FC236}">
                  <a16:creationId xmlns:a16="http://schemas.microsoft.com/office/drawing/2014/main" id="{D8EB21D0-1081-4DCD-8CAD-D7193976C6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7841" name="TextBox 12">
              <a:extLst>
                <a:ext uri="{FF2B5EF4-FFF2-40B4-BE49-F238E27FC236}">
                  <a16:creationId xmlns:a16="http://schemas.microsoft.com/office/drawing/2014/main" id="{D27D8875-3313-42FD-9D14-7A5E97468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77842" name="TextBox 13">
              <a:extLst>
                <a:ext uri="{FF2B5EF4-FFF2-40B4-BE49-F238E27FC236}">
                  <a16:creationId xmlns:a16="http://schemas.microsoft.com/office/drawing/2014/main" id="{DA8B1E04-F583-4992-8176-62E2D2A360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77843" name="TextBox 14">
              <a:extLst>
                <a:ext uri="{FF2B5EF4-FFF2-40B4-BE49-F238E27FC236}">
                  <a16:creationId xmlns:a16="http://schemas.microsoft.com/office/drawing/2014/main" id="{E0431CE3-1DB5-4958-91E4-AFAC2D10AB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77844" name="TextBox 15">
              <a:extLst>
                <a:ext uri="{FF2B5EF4-FFF2-40B4-BE49-F238E27FC236}">
                  <a16:creationId xmlns:a16="http://schemas.microsoft.com/office/drawing/2014/main" id="{6627F6C4-302C-425F-82F4-5125909AE0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77845" name="TextBox 16">
              <a:extLst>
                <a:ext uri="{FF2B5EF4-FFF2-40B4-BE49-F238E27FC236}">
                  <a16:creationId xmlns:a16="http://schemas.microsoft.com/office/drawing/2014/main" id="{1E029B0B-F9CE-4D17-BE0E-BDB072E0A3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77846" name="TextBox 17">
              <a:extLst>
                <a:ext uri="{FF2B5EF4-FFF2-40B4-BE49-F238E27FC236}">
                  <a16:creationId xmlns:a16="http://schemas.microsoft.com/office/drawing/2014/main" id="{545F75A5-C535-4058-9E40-4583848C37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77847" name="TextBox 18">
              <a:extLst>
                <a:ext uri="{FF2B5EF4-FFF2-40B4-BE49-F238E27FC236}">
                  <a16:creationId xmlns:a16="http://schemas.microsoft.com/office/drawing/2014/main" id="{C9F87361-242C-4BC3-B2C0-8694AF34E9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BE2F58-7C38-46AD-B1D0-283CF40242DC}"/>
                </a:ext>
              </a:extLst>
            </p:cNvPr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A49271D-6587-433C-8EBA-5F3F8ACCAC5E}"/>
                </a:ext>
              </a:extLst>
            </p:cNvPr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850" name="TextBox 21">
              <a:extLst>
                <a:ext uri="{FF2B5EF4-FFF2-40B4-BE49-F238E27FC236}">
                  <a16:creationId xmlns:a16="http://schemas.microsoft.com/office/drawing/2014/main" id="{9A8B89E2-5FB1-4FF4-BDDA-5B6B0BAF22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x2</a:t>
              </a:r>
            </a:p>
          </p:txBody>
        </p:sp>
        <p:sp>
          <p:nvSpPr>
            <p:cNvPr id="77851" name="TextBox 22">
              <a:extLst>
                <a:ext uri="{FF2B5EF4-FFF2-40B4-BE49-F238E27FC236}">
                  <a16:creationId xmlns:a16="http://schemas.microsoft.com/office/drawing/2014/main" id="{42619A69-3779-4904-AC8E-9EFF8B8AB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x1</a:t>
              </a:r>
            </a:p>
          </p:txBody>
        </p:sp>
      </p:grpSp>
      <p:sp>
        <p:nvSpPr>
          <p:cNvPr id="77828" name="TextBox 23">
            <a:extLst>
              <a:ext uri="{FF2B5EF4-FFF2-40B4-BE49-F238E27FC236}">
                <a16:creationId xmlns:a16="http://schemas.microsoft.com/office/drawing/2014/main" id="{D404C8B4-8FC6-4903-B006-3D129F212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77829" name="TextBox 28">
            <a:extLst>
              <a:ext uri="{FF2B5EF4-FFF2-40B4-BE49-F238E27FC236}">
                <a16:creationId xmlns:a16="http://schemas.microsoft.com/office/drawing/2014/main" id="{972A9C18-6BCD-41E6-A324-F5C36C1B7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0114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C539EBD-4BCE-411C-B168-233CD2783CA8}"/>
              </a:ext>
            </a:extLst>
          </p:cNvPr>
          <p:cNvSpPr/>
          <p:nvPr/>
        </p:nvSpPr>
        <p:spPr>
          <a:xfrm>
            <a:off x="7391400" y="2438400"/>
            <a:ext cx="3810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69D0FB-1D74-4EE2-9A37-50F0D380683F}"/>
              </a:ext>
            </a:extLst>
          </p:cNvPr>
          <p:cNvSpPr/>
          <p:nvPr/>
        </p:nvSpPr>
        <p:spPr>
          <a:xfrm>
            <a:off x="8305800" y="3048000"/>
            <a:ext cx="533400" cy="6096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7832" name="Content Placeholder 27">
            <a:extLst>
              <a:ext uri="{FF2B5EF4-FFF2-40B4-BE49-F238E27FC236}">
                <a16:creationId xmlns:a16="http://schemas.microsoft.com/office/drawing/2014/main" id="{9C90810C-2B2A-4962-9859-358248AF4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0639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5D558A9B-D509-41AD-B2C8-5405E4669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3-nearest neighbor</a:t>
            </a:r>
          </a:p>
        </p:txBody>
      </p:sp>
      <p:grpSp>
        <p:nvGrpSpPr>
          <p:cNvPr id="78851" name="Group 3">
            <a:extLst>
              <a:ext uri="{FF2B5EF4-FFF2-40B4-BE49-F238E27FC236}">
                <a16:creationId xmlns:a16="http://schemas.microsoft.com/office/drawing/2014/main" id="{C3BA79F2-DADA-409E-9F1E-329557DB09E9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1447800"/>
            <a:ext cx="4038600" cy="3417888"/>
            <a:chOff x="4267200" y="2667000"/>
            <a:chExt cx="4038600" cy="3417332"/>
          </a:xfrm>
        </p:grpSpPr>
        <p:sp>
          <p:nvSpPr>
            <p:cNvPr id="78857" name="TextBox 4">
              <a:extLst>
                <a:ext uri="{FF2B5EF4-FFF2-40B4-BE49-F238E27FC236}">
                  <a16:creationId xmlns:a16="http://schemas.microsoft.com/office/drawing/2014/main" id="{CFD3CD64-FC07-4287-9A88-D3BA0BA22D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8858" name="TextBox 5">
              <a:extLst>
                <a:ext uri="{FF2B5EF4-FFF2-40B4-BE49-F238E27FC236}">
                  <a16:creationId xmlns:a16="http://schemas.microsoft.com/office/drawing/2014/main" id="{8622C6A4-4DAE-4605-B885-036B606FE7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8859" name="TextBox 6">
              <a:extLst>
                <a:ext uri="{FF2B5EF4-FFF2-40B4-BE49-F238E27FC236}">
                  <a16:creationId xmlns:a16="http://schemas.microsoft.com/office/drawing/2014/main" id="{B4EE7ED0-253E-4029-8715-9C0DDF5595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8860" name="TextBox 7">
              <a:extLst>
                <a:ext uri="{FF2B5EF4-FFF2-40B4-BE49-F238E27FC236}">
                  <a16:creationId xmlns:a16="http://schemas.microsoft.com/office/drawing/2014/main" id="{F5D3B966-9083-4705-B077-61AA5B5A89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8861" name="TextBox 8">
              <a:extLst>
                <a:ext uri="{FF2B5EF4-FFF2-40B4-BE49-F238E27FC236}">
                  <a16:creationId xmlns:a16="http://schemas.microsoft.com/office/drawing/2014/main" id="{F4FE47CA-1242-406F-8495-2AE3D4F0D3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8862" name="TextBox 9">
              <a:extLst>
                <a:ext uri="{FF2B5EF4-FFF2-40B4-BE49-F238E27FC236}">
                  <a16:creationId xmlns:a16="http://schemas.microsoft.com/office/drawing/2014/main" id="{BCF6B8CF-D00B-4EEE-93AC-5DE3838751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8863" name="TextBox 10">
              <a:extLst>
                <a:ext uri="{FF2B5EF4-FFF2-40B4-BE49-F238E27FC236}">
                  <a16:creationId xmlns:a16="http://schemas.microsoft.com/office/drawing/2014/main" id="{5872E5E4-EE9B-4844-B9E5-29DE638A49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8864" name="TextBox 11">
              <a:extLst>
                <a:ext uri="{FF2B5EF4-FFF2-40B4-BE49-F238E27FC236}">
                  <a16:creationId xmlns:a16="http://schemas.microsoft.com/office/drawing/2014/main" id="{541D3CC7-338E-4AE6-B8A1-BA41948A41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8865" name="TextBox 12">
              <a:extLst>
                <a:ext uri="{FF2B5EF4-FFF2-40B4-BE49-F238E27FC236}">
                  <a16:creationId xmlns:a16="http://schemas.microsoft.com/office/drawing/2014/main" id="{2D56A49C-349B-46E9-972E-7D50CBC913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78866" name="TextBox 13">
              <a:extLst>
                <a:ext uri="{FF2B5EF4-FFF2-40B4-BE49-F238E27FC236}">
                  <a16:creationId xmlns:a16="http://schemas.microsoft.com/office/drawing/2014/main" id="{A295D600-781D-499B-A18F-7F44322DAA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78867" name="TextBox 14">
              <a:extLst>
                <a:ext uri="{FF2B5EF4-FFF2-40B4-BE49-F238E27FC236}">
                  <a16:creationId xmlns:a16="http://schemas.microsoft.com/office/drawing/2014/main" id="{BFFB10F0-AB7A-4280-ADFC-82100A6224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78868" name="TextBox 15">
              <a:extLst>
                <a:ext uri="{FF2B5EF4-FFF2-40B4-BE49-F238E27FC236}">
                  <a16:creationId xmlns:a16="http://schemas.microsoft.com/office/drawing/2014/main" id="{D9550D99-DE0F-42C4-90A8-3D25B3CA4D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78869" name="TextBox 16">
              <a:extLst>
                <a:ext uri="{FF2B5EF4-FFF2-40B4-BE49-F238E27FC236}">
                  <a16:creationId xmlns:a16="http://schemas.microsoft.com/office/drawing/2014/main" id="{B954AE2A-6017-4DE8-96A7-6FF7DA63CE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78870" name="TextBox 17">
              <a:extLst>
                <a:ext uri="{FF2B5EF4-FFF2-40B4-BE49-F238E27FC236}">
                  <a16:creationId xmlns:a16="http://schemas.microsoft.com/office/drawing/2014/main" id="{262928C0-CF47-4BAC-8545-B76618E8A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78871" name="TextBox 18">
              <a:extLst>
                <a:ext uri="{FF2B5EF4-FFF2-40B4-BE49-F238E27FC236}">
                  <a16:creationId xmlns:a16="http://schemas.microsoft.com/office/drawing/2014/main" id="{93330D09-522F-411E-A6FB-EB4B00172E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60AFE53-22D7-42A8-9F4E-D8EBBCEB30F5}"/>
                </a:ext>
              </a:extLst>
            </p:cNvPr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447E962-12F2-4C9E-AF3A-1D961A71B899}"/>
                </a:ext>
              </a:extLst>
            </p:cNvPr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874" name="TextBox 21">
              <a:extLst>
                <a:ext uri="{FF2B5EF4-FFF2-40B4-BE49-F238E27FC236}">
                  <a16:creationId xmlns:a16="http://schemas.microsoft.com/office/drawing/2014/main" id="{F14267F0-A582-4DC8-B5AA-43542AA2CD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x2</a:t>
              </a:r>
            </a:p>
          </p:txBody>
        </p:sp>
        <p:sp>
          <p:nvSpPr>
            <p:cNvPr id="78875" name="TextBox 22">
              <a:extLst>
                <a:ext uri="{FF2B5EF4-FFF2-40B4-BE49-F238E27FC236}">
                  <a16:creationId xmlns:a16="http://schemas.microsoft.com/office/drawing/2014/main" id="{371BC859-F096-4455-90B8-9C16A0FCEE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x1</a:t>
              </a:r>
            </a:p>
          </p:txBody>
        </p:sp>
      </p:grpSp>
      <p:sp>
        <p:nvSpPr>
          <p:cNvPr id="78852" name="TextBox 23">
            <a:extLst>
              <a:ext uri="{FF2B5EF4-FFF2-40B4-BE49-F238E27FC236}">
                <a16:creationId xmlns:a16="http://schemas.microsoft.com/office/drawing/2014/main" id="{1F40A5D0-E25C-4568-8F5D-5BBFF1237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78853" name="TextBox 28">
            <a:extLst>
              <a:ext uri="{FF2B5EF4-FFF2-40B4-BE49-F238E27FC236}">
                <a16:creationId xmlns:a16="http://schemas.microsoft.com/office/drawing/2014/main" id="{B7552257-4F67-4D4E-9F99-45F75D36B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0114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60066B4-6A7A-4E3C-8387-5D40631C134B}"/>
              </a:ext>
            </a:extLst>
          </p:cNvPr>
          <p:cNvSpPr/>
          <p:nvPr/>
        </p:nvSpPr>
        <p:spPr>
          <a:xfrm>
            <a:off x="7010400" y="2438400"/>
            <a:ext cx="10668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C43A10A-9168-4E0F-8895-CD2A1727137C}"/>
              </a:ext>
            </a:extLst>
          </p:cNvPr>
          <p:cNvSpPr/>
          <p:nvPr/>
        </p:nvSpPr>
        <p:spPr>
          <a:xfrm>
            <a:off x="7772400" y="2971800"/>
            <a:ext cx="1447800" cy="685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8856" name="Content Placeholder 27">
            <a:extLst>
              <a:ext uri="{FF2B5EF4-FFF2-40B4-BE49-F238E27FC236}">
                <a16:creationId xmlns:a16="http://schemas.microsoft.com/office/drawing/2014/main" id="{10C380A9-A4D2-4349-A169-CD4C88672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9685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>
            <a:extLst>
              <a:ext uri="{FF2B5EF4-FFF2-40B4-BE49-F238E27FC236}">
                <a16:creationId xmlns:a16="http://schemas.microsoft.com/office/drawing/2014/main" id="{5FF65E6E-FDA2-4042-B6A1-E80F3E59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5-nearest neighbor</a:t>
            </a:r>
          </a:p>
        </p:txBody>
      </p:sp>
      <p:grpSp>
        <p:nvGrpSpPr>
          <p:cNvPr id="79875" name="Group 3">
            <a:extLst>
              <a:ext uri="{FF2B5EF4-FFF2-40B4-BE49-F238E27FC236}">
                <a16:creationId xmlns:a16="http://schemas.microsoft.com/office/drawing/2014/main" id="{1A3AA101-9A4A-4598-AE89-B50A3C4D7BC1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1447800"/>
            <a:ext cx="4038600" cy="3417888"/>
            <a:chOff x="4267200" y="2667000"/>
            <a:chExt cx="4038600" cy="3417332"/>
          </a:xfrm>
        </p:grpSpPr>
        <p:sp>
          <p:nvSpPr>
            <p:cNvPr id="79880" name="TextBox 4">
              <a:extLst>
                <a:ext uri="{FF2B5EF4-FFF2-40B4-BE49-F238E27FC236}">
                  <a16:creationId xmlns:a16="http://schemas.microsoft.com/office/drawing/2014/main" id="{CEC935DD-DCFB-4E64-9A86-082BF012A3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9881" name="TextBox 5">
              <a:extLst>
                <a:ext uri="{FF2B5EF4-FFF2-40B4-BE49-F238E27FC236}">
                  <a16:creationId xmlns:a16="http://schemas.microsoft.com/office/drawing/2014/main" id="{91C13A4E-757B-4D2F-A90C-777241EC9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9882" name="TextBox 6">
              <a:extLst>
                <a:ext uri="{FF2B5EF4-FFF2-40B4-BE49-F238E27FC236}">
                  <a16:creationId xmlns:a16="http://schemas.microsoft.com/office/drawing/2014/main" id="{FDE10750-F298-467B-9EBD-B2DD1E8C60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9883" name="TextBox 7">
              <a:extLst>
                <a:ext uri="{FF2B5EF4-FFF2-40B4-BE49-F238E27FC236}">
                  <a16:creationId xmlns:a16="http://schemas.microsoft.com/office/drawing/2014/main" id="{B43A5060-5A74-4E7A-BD5D-59E67EDC09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9884" name="TextBox 8">
              <a:extLst>
                <a:ext uri="{FF2B5EF4-FFF2-40B4-BE49-F238E27FC236}">
                  <a16:creationId xmlns:a16="http://schemas.microsoft.com/office/drawing/2014/main" id="{ACD54515-66A8-4717-8D6A-665153E6F5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9885" name="TextBox 9">
              <a:extLst>
                <a:ext uri="{FF2B5EF4-FFF2-40B4-BE49-F238E27FC236}">
                  <a16:creationId xmlns:a16="http://schemas.microsoft.com/office/drawing/2014/main" id="{E569A55C-9F37-4224-93A1-358A7908CF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9886" name="TextBox 10">
              <a:extLst>
                <a:ext uri="{FF2B5EF4-FFF2-40B4-BE49-F238E27FC236}">
                  <a16:creationId xmlns:a16="http://schemas.microsoft.com/office/drawing/2014/main" id="{D3769693-BD5D-4500-B178-B85E2A464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9887" name="TextBox 11">
              <a:extLst>
                <a:ext uri="{FF2B5EF4-FFF2-40B4-BE49-F238E27FC236}">
                  <a16:creationId xmlns:a16="http://schemas.microsoft.com/office/drawing/2014/main" id="{94C2D491-D46F-4976-B2BC-C84048469C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79888" name="TextBox 12">
              <a:extLst>
                <a:ext uri="{FF2B5EF4-FFF2-40B4-BE49-F238E27FC236}">
                  <a16:creationId xmlns:a16="http://schemas.microsoft.com/office/drawing/2014/main" id="{0BB2B0AB-8C38-4B01-BAB3-FE19DCF53A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79889" name="TextBox 13">
              <a:extLst>
                <a:ext uri="{FF2B5EF4-FFF2-40B4-BE49-F238E27FC236}">
                  <a16:creationId xmlns:a16="http://schemas.microsoft.com/office/drawing/2014/main" id="{AA97A0C4-6C46-4482-B7AE-F759529BB0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79890" name="TextBox 14">
              <a:extLst>
                <a:ext uri="{FF2B5EF4-FFF2-40B4-BE49-F238E27FC236}">
                  <a16:creationId xmlns:a16="http://schemas.microsoft.com/office/drawing/2014/main" id="{422801D1-DC20-41DE-8B83-65DB317141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79891" name="TextBox 15">
              <a:extLst>
                <a:ext uri="{FF2B5EF4-FFF2-40B4-BE49-F238E27FC236}">
                  <a16:creationId xmlns:a16="http://schemas.microsoft.com/office/drawing/2014/main" id="{3BB8CE21-D1F8-4626-82F5-FC42FEDECD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79892" name="TextBox 16">
              <a:extLst>
                <a:ext uri="{FF2B5EF4-FFF2-40B4-BE49-F238E27FC236}">
                  <a16:creationId xmlns:a16="http://schemas.microsoft.com/office/drawing/2014/main" id="{A4B16CEC-506A-411B-9111-92E89EBDD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79893" name="TextBox 17">
              <a:extLst>
                <a:ext uri="{FF2B5EF4-FFF2-40B4-BE49-F238E27FC236}">
                  <a16:creationId xmlns:a16="http://schemas.microsoft.com/office/drawing/2014/main" id="{8AA856DC-1656-4365-8328-F055B69D97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79894" name="TextBox 18">
              <a:extLst>
                <a:ext uri="{FF2B5EF4-FFF2-40B4-BE49-F238E27FC236}">
                  <a16:creationId xmlns:a16="http://schemas.microsoft.com/office/drawing/2014/main" id="{C0B3AEEF-7BDB-425A-B7D6-919B7576FA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146C68-E645-4E98-93F5-4D4384944CD0}"/>
                </a:ext>
              </a:extLst>
            </p:cNvPr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1E8B18A-FF17-41AA-9194-291859BCEA13}"/>
                </a:ext>
              </a:extLst>
            </p:cNvPr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897" name="TextBox 21">
              <a:extLst>
                <a:ext uri="{FF2B5EF4-FFF2-40B4-BE49-F238E27FC236}">
                  <a16:creationId xmlns:a16="http://schemas.microsoft.com/office/drawing/2014/main" id="{6D08D798-B0E1-4E4E-AC0F-386DA42E68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x2</a:t>
              </a:r>
            </a:p>
          </p:txBody>
        </p:sp>
        <p:sp>
          <p:nvSpPr>
            <p:cNvPr id="79898" name="TextBox 22">
              <a:extLst>
                <a:ext uri="{FF2B5EF4-FFF2-40B4-BE49-F238E27FC236}">
                  <a16:creationId xmlns:a16="http://schemas.microsoft.com/office/drawing/2014/main" id="{49BA74FA-F67B-4973-9164-9FC62CBDC6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x1</a:t>
              </a:r>
            </a:p>
          </p:txBody>
        </p:sp>
      </p:grpSp>
      <p:sp>
        <p:nvSpPr>
          <p:cNvPr id="79876" name="TextBox 23">
            <a:extLst>
              <a:ext uri="{FF2B5EF4-FFF2-40B4-BE49-F238E27FC236}">
                <a16:creationId xmlns:a16="http://schemas.microsoft.com/office/drawing/2014/main" id="{EC488176-B3A8-4A86-8DCE-129EF3398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79877" name="TextBox 28">
            <a:extLst>
              <a:ext uri="{FF2B5EF4-FFF2-40B4-BE49-F238E27FC236}">
                <a16:creationId xmlns:a16="http://schemas.microsoft.com/office/drawing/2014/main" id="{C91DFC93-07AA-431F-A8B0-ACBA1B8DA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0114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76A9C56-215A-4AD4-99A5-4512C7BD0E50}"/>
              </a:ext>
            </a:extLst>
          </p:cNvPr>
          <p:cNvSpPr/>
          <p:nvPr/>
        </p:nvSpPr>
        <p:spPr>
          <a:xfrm rot="2565105">
            <a:off x="6858000" y="2286000"/>
            <a:ext cx="1447800" cy="1143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2911139-5B8E-4FDD-BF5A-1A4C84A419A1}"/>
              </a:ext>
            </a:extLst>
          </p:cNvPr>
          <p:cNvSpPr/>
          <p:nvPr/>
        </p:nvSpPr>
        <p:spPr>
          <a:xfrm>
            <a:off x="7620000" y="2743200"/>
            <a:ext cx="22098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463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BD9A7-762F-4AC8-8162-E15DA5F3C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would it fail?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4F066-5772-4888-8621-1C61708BE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Outlier Detection (Part 2): Multivariate | by Mishtert T | Towards ...">
            <a:extLst>
              <a:ext uri="{FF2B5EF4-FFF2-40B4-BE49-F238E27FC236}">
                <a16:creationId xmlns:a16="http://schemas.microsoft.com/office/drawing/2014/main" id="{5C4CE6EA-1CAD-480C-8886-B9DE245AA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901" y="1506820"/>
            <a:ext cx="4956198" cy="498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869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0E9F8-459F-4C98-A591-EDF988A05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DF78B-9CDB-4EB3-B886-DE7C5A60D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99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1EFA3-71AD-4E32-BEF9-0AAB24E73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would </a:t>
            </a:r>
            <a:r>
              <a:rPr lang="en-US" i="1" dirty="0" err="1"/>
              <a:t>dn</a:t>
            </a:r>
            <a:r>
              <a:rPr lang="en-US" dirty="0"/>
              <a:t> fail?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9A68C-0190-45E4-94C3-4C6827667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utoShape 2" descr="Mahalanobis Distance Usecase">
            <a:extLst>
              <a:ext uri="{FF2B5EF4-FFF2-40B4-BE49-F238E27FC236}">
                <a16:creationId xmlns:a16="http://schemas.microsoft.com/office/drawing/2014/main" id="{2F2FD332-8CBF-428A-9D64-19E385CB0B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Mahalanobis Distance Usecase">
            <a:extLst>
              <a:ext uri="{FF2B5EF4-FFF2-40B4-BE49-F238E27FC236}">
                <a16:creationId xmlns:a16="http://schemas.microsoft.com/office/drawing/2014/main" id="{529A8C96-DA30-4F01-B430-3C54E1FB26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5CB3DD8-4C23-4825-BAF7-D861AB363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8594"/>
            <a:ext cx="112776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42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D9C5F-8EC4-4AE3-9147-5705CFC1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Motivation--Classification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47DAB-4527-4174-BF84-29449ED68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3FE15-7686-4185-B4C9-5EF12BD1F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034" y="1690688"/>
            <a:ext cx="8043932" cy="497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10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7D83D-1019-488F-8AC6-A494823A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Motivation--Clustering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80B9D-815A-41D5-BE7B-FBBA6E2DF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0A83B-61CB-44B5-A02F-1DFA86FD6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605" y="1690688"/>
            <a:ext cx="7204789" cy="514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890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8D7CA-8C8A-41CC-9BFD-3B2668FB9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Motivation--Retrieval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15E74-B5CB-488B-A2ED-62F4858A5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3017F-AB5E-4B7D-A1B5-346702E8B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158" y="1690688"/>
            <a:ext cx="7649684" cy="51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3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8E552-9C73-420E-9716-F52B0A79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A0D0D-3B12-4857-92CD-95BBB0980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Choice of similarity is crucial to the performance </a:t>
            </a:r>
          </a:p>
          <a:p>
            <a:pPr marL="0" indent="0">
              <a:buNone/>
            </a:pPr>
            <a:r>
              <a:rPr lang="en-US" dirty="0"/>
              <a:t>• Humans weight features differently depending on context </a:t>
            </a:r>
          </a:p>
          <a:p>
            <a:pPr marL="0" indent="0">
              <a:buNone/>
            </a:pPr>
            <a:r>
              <a:rPr lang="en-US" dirty="0"/>
              <a:t>	• Facial recognition vs. determining facial expression</a:t>
            </a:r>
          </a:p>
          <a:p>
            <a:pPr marL="0" indent="0">
              <a:buNone/>
            </a:pPr>
            <a:r>
              <a:rPr lang="en-US" dirty="0"/>
              <a:t>• Fundamental question: how to appropriately measure similarity or distance for a given task? </a:t>
            </a:r>
          </a:p>
          <a:p>
            <a:pPr marL="0" indent="0">
              <a:buNone/>
            </a:pPr>
            <a:r>
              <a:rPr lang="en-US" dirty="0"/>
              <a:t>• Metric learning ! infer this automatically from data </a:t>
            </a:r>
          </a:p>
          <a:p>
            <a:pPr marL="0" indent="0">
              <a:buNone/>
            </a:pPr>
            <a:r>
              <a:rPr lang="en-US" dirty="0"/>
              <a:t>• Note: we will refer to distance or similarity indistinctly as metric</a:t>
            </a:r>
          </a:p>
        </p:txBody>
      </p:sp>
    </p:spTree>
    <p:extLst>
      <p:ext uri="{BB962C8B-B14F-4D97-AF65-F5344CB8AC3E}">
        <p14:creationId xmlns:p14="http://schemas.microsoft.com/office/powerpoint/2010/main" val="2456378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8D282-4336-488E-987B-807119396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A6C87-2252-43BD-9B33-4F4E38B22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760C5-4321-479A-BE5D-56E42F473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690688"/>
            <a:ext cx="121062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73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965EC-CB68-4640-A29E-6BF0DB578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recipe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8F5E2-6DC1-4661-BC1E-24DA3DDBA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9EF29-8C8A-41D8-A266-05D76BDC5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655" y="1814780"/>
            <a:ext cx="7826689" cy="504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729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3579-0A6E-4B5E-A8C9-A2E6B477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FD4EF-F42F-4E8E-9CFD-E50C97D73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81059-3554-46C7-AE35-43AFD39D2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004" y="1573897"/>
            <a:ext cx="7353991" cy="51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84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5F3D-7055-4B59-961F-6C428CF0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Mahalanobis</a:t>
            </a:r>
            <a:r>
              <a:rPr lang="en-US" dirty="0"/>
              <a:t> distance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2AAEB-761E-4665-A73A-86D850F95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1CA87-6EB3-43D4-AD0C-2EB44EF24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54" y="1501073"/>
            <a:ext cx="9869291" cy="500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23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7530-DFF3-499D-9A20-E25E4EE29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43A3-795A-4744-970F-218DDC2CC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822C2-33B9-4686-A6A3-619233056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03" y="0"/>
            <a:ext cx="9322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87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E63E5-00D9-4425-95E2-AAED15721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1F6F9-69E5-47E1-93A1-894EF495B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00029-06C9-4602-9CC7-F121A1A2C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877" y="0"/>
            <a:ext cx="9010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77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A553F-85D6-4715-A17B-9A740729F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focus?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1EFC9-ADEA-48B2-97D8-82E1791AA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外国人惊呆了！淘宝App这项隐藏黑科技太好用了！__财经头条">
            <a:extLst>
              <a:ext uri="{FF2B5EF4-FFF2-40B4-BE49-F238E27FC236}">
                <a16:creationId xmlns:a16="http://schemas.microsoft.com/office/drawing/2014/main" id="{4D98D456-8D70-4EA8-B815-E195C2910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923" y="1603861"/>
            <a:ext cx="6590153" cy="479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8020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812A-927E-46A2-842B-8EA06B32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E6AD-1EDF-410D-ABDF-1EAD02E08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45B24-102C-451D-8F2B-235426363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31" y="0"/>
            <a:ext cx="999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28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098F-51AA-430F-9C03-F135C11C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focus?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74720-FB9A-41A3-838A-56E9D8DAD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21E9594-9026-4A28-9C7C-847CA60DC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7" y="1514475"/>
            <a:ext cx="6715125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540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F4C77-06B0-40B8-A152-CFD2B43B9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focus?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7FC1E-9ACB-478F-9D91-B1294D061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68CE0F1-BDDA-40C9-9514-5E5CDA301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1391444"/>
            <a:ext cx="12096750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285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0E9F8-459F-4C98-A591-EDF988A05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DF78B-9CDB-4EB3-B886-DE7C5A60D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0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1E95F-68C6-48E1-8EEF-9BA24EA88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chemeClr val="accent2"/>
                </a:solidFill>
              </a:rPr>
              <a:t>So What Is Machine Learning?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27E54-7E4E-4F32-81E2-078A0B6E0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Automating automation</a:t>
            </a:r>
          </a:p>
          <a:p>
            <a:r>
              <a:rPr lang="en-US" altLang="en-US" sz="4000" dirty="0"/>
              <a:t>Getting computers to program themselves</a:t>
            </a:r>
          </a:p>
          <a:p>
            <a:r>
              <a:rPr lang="en-US" altLang="en-US" sz="4000" dirty="0"/>
              <a:t>Writing software is the bottleneck</a:t>
            </a:r>
          </a:p>
          <a:p>
            <a:r>
              <a:rPr lang="en-US" altLang="en-US" sz="4000" dirty="0"/>
              <a:t>Let the data do the work instead!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90271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1033</Words>
  <Application>Microsoft Office PowerPoint</Application>
  <PresentationFormat>Widescreen</PresentationFormat>
  <Paragraphs>348</Paragraphs>
  <Slides>50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Times New Roman</vt:lpstr>
      <vt:lpstr>Office Theme</vt:lpstr>
      <vt:lpstr>Image</vt:lpstr>
      <vt:lpstr>Metric/Machine Learning Introduction</vt:lpstr>
      <vt:lpstr>What we have learnt</vt:lpstr>
      <vt:lpstr>From Metric Space…</vt:lpstr>
      <vt:lpstr>When would dn fail?</vt:lpstr>
      <vt:lpstr>Where to focus?</vt:lpstr>
      <vt:lpstr>Where to focus? (cont’d)</vt:lpstr>
      <vt:lpstr>Where to focus? (cont’d)</vt:lpstr>
      <vt:lpstr>Machine Learning</vt:lpstr>
      <vt:lpstr>So What Is Machine Learning?</vt:lpstr>
      <vt:lpstr>PowerPoint Presentation</vt:lpstr>
      <vt:lpstr>ML in a Nutshell</vt:lpstr>
      <vt:lpstr>Representation</vt:lpstr>
      <vt:lpstr>Evaluation</vt:lpstr>
      <vt:lpstr>Optimization</vt:lpstr>
      <vt:lpstr>ML in a Nutshell</vt:lpstr>
      <vt:lpstr>PowerPoint Presentation</vt:lpstr>
      <vt:lpstr>Clustering Examples</vt:lpstr>
      <vt:lpstr>Clustering Strategies</vt:lpstr>
      <vt:lpstr>PowerPoint Presentation</vt:lpstr>
      <vt:lpstr>The machine learning framework</vt:lpstr>
      <vt:lpstr>The machine learning framework</vt:lpstr>
      <vt:lpstr>Steps</vt:lpstr>
      <vt:lpstr>Features</vt:lpstr>
      <vt:lpstr>Classifiers: Nearest neighbor</vt:lpstr>
      <vt:lpstr>Classifiers: Linear</vt:lpstr>
      <vt:lpstr>Many classifiers to choose from</vt:lpstr>
      <vt:lpstr>Recognition task and supervision</vt:lpstr>
      <vt:lpstr>PowerPoint Presentation</vt:lpstr>
      <vt:lpstr>Classifiers: Linear SVM</vt:lpstr>
      <vt:lpstr>Classifiers: Linear SVM</vt:lpstr>
      <vt:lpstr>Classifiers: Linear SVM</vt:lpstr>
      <vt:lpstr>When would it fail?</vt:lpstr>
      <vt:lpstr>When would it fail?</vt:lpstr>
      <vt:lpstr>K-nearest neighbor</vt:lpstr>
      <vt:lpstr>1-nearest neighbor</vt:lpstr>
      <vt:lpstr>3-nearest neighbor</vt:lpstr>
      <vt:lpstr>5-nearest neighbor</vt:lpstr>
      <vt:lpstr>When would it fail?</vt:lpstr>
      <vt:lpstr>Metric Learning</vt:lpstr>
      <vt:lpstr>Motivation--Classification</vt:lpstr>
      <vt:lpstr>Motivation--Clustering</vt:lpstr>
      <vt:lpstr>Motivation--Retrieval</vt:lpstr>
      <vt:lpstr>Motivation</vt:lpstr>
      <vt:lpstr>In a nutshell</vt:lpstr>
      <vt:lpstr>Basic recipe</vt:lpstr>
      <vt:lpstr>Linear condition</vt:lpstr>
      <vt:lpstr>Mahalanobis distance learning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Introduction</dc:title>
  <dc:creator>Yang Kunlin</dc:creator>
  <cp:lastModifiedBy>Yang Kunlin</cp:lastModifiedBy>
  <cp:revision>39</cp:revision>
  <dcterms:created xsi:type="dcterms:W3CDTF">2020-07-16T00:37:43Z</dcterms:created>
  <dcterms:modified xsi:type="dcterms:W3CDTF">2020-07-16T01:36:46Z</dcterms:modified>
</cp:coreProperties>
</file>